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3" r:id="rId5"/>
    <p:sldId id="257" r:id="rId6"/>
    <p:sldId id="275" r:id="rId7"/>
    <p:sldId id="258" r:id="rId8"/>
    <p:sldId id="293" r:id="rId9"/>
    <p:sldId id="259" r:id="rId10"/>
    <p:sldId id="260" r:id="rId11"/>
    <p:sldId id="261" r:id="rId12"/>
    <p:sldId id="267" r:id="rId13"/>
    <p:sldId id="264" r:id="rId14"/>
    <p:sldId id="294" r:id="rId15"/>
    <p:sldId id="266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66CC"/>
    <a:srgbClr val="008000"/>
    <a:srgbClr val="0000FF"/>
    <a:srgbClr val="006600"/>
    <a:srgbClr val="80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/>
    <p:restoredTop sz="94712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336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4098" name="Rectangle 2"/>
          <p:cNvSpPr>
            <a:spLocks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indent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024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 Black" panose="020B0A0402010202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3075" name="Freeform 3"/>
          <p:cNvSpPr/>
          <p:nvPr/>
        </p:nvSpPr>
        <p:spPr bwMode="auto">
          <a:xfrm>
            <a:off x="1754188" y="6072188"/>
            <a:ext cx="42863" cy="55563"/>
          </a:xfrm>
          <a:custGeom>
            <a:avLst/>
            <a:gdLst/>
            <a:ahLst/>
            <a:cxnLst>
              <a:cxn ang="0">
                <a:pos x="9" y="34"/>
              </a:cxn>
              <a:cxn ang="0">
                <a:pos x="19" y="23"/>
              </a:cxn>
              <a:cxn ang="0">
                <a:pos x="23" y="11"/>
              </a:cxn>
              <a:cxn ang="0">
                <a:pos x="19" y="2"/>
              </a:cxn>
              <a:cxn ang="0">
                <a:pos x="16" y="0"/>
              </a:cxn>
              <a:cxn ang="0">
                <a:pos x="11" y="0"/>
              </a:cxn>
              <a:cxn ang="0">
                <a:pos x="5" y="2"/>
              </a:cxn>
              <a:cxn ang="0">
                <a:pos x="2" y="6"/>
              </a:cxn>
              <a:cxn ang="0">
                <a:pos x="0" y="15"/>
              </a:cxn>
              <a:cxn ang="0">
                <a:pos x="9" y="34"/>
              </a:cxn>
            </a:cxnLst>
            <a:rect l="0" t="0" r="r" b="b"/>
            <a:pathLst>
              <a:path w="24" h="35">
                <a:moveTo>
                  <a:pt x="9" y="34"/>
                </a:moveTo>
                <a:lnTo>
                  <a:pt x="19" y="23"/>
                </a:lnTo>
                <a:lnTo>
                  <a:pt x="23" y="11"/>
                </a:lnTo>
                <a:lnTo>
                  <a:pt x="19" y="2"/>
                </a:lnTo>
                <a:lnTo>
                  <a:pt x="16" y="0"/>
                </a:lnTo>
                <a:lnTo>
                  <a:pt x="11" y="0"/>
                </a:lnTo>
                <a:lnTo>
                  <a:pt x="5" y="2"/>
                </a:lnTo>
                <a:lnTo>
                  <a:pt x="2" y="6"/>
                </a:lnTo>
                <a:lnTo>
                  <a:pt x="0" y="15"/>
                </a:lnTo>
                <a:lnTo>
                  <a:pt x="9" y="34"/>
                </a:lnTo>
              </a:path>
            </a:pathLst>
          </a:custGeom>
          <a:solidFill>
            <a:srgbClr val="D3EEFF"/>
          </a:solidFill>
          <a:ln w="9525" cap="rnd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Freeform 4"/>
          <p:cNvSpPr/>
          <p:nvPr/>
        </p:nvSpPr>
        <p:spPr bwMode="auto">
          <a:xfrm>
            <a:off x="2335213" y="6122988"/>
            <a:ext cx="60325" cy="46038"/>
          </a:xfrm>
          <a:custGeom>
            <a:avLst/>
            <a:gdLst/>
            <a:ahLst/>
            <a:cxnLst>
              <a:cxn ang="0">
                <a:pos x="33" y="28"/>
              </a:cxn>
              <a:cxn ang="0">
                <a:pos x="33" y="7"/>
              </a:cxn>
              <a:cxn ang="0">
                <a:pos x="27" y="2"/>
              </a:cxn>
              <a:cxn ang="0">
                <a:pos x="17" y="0"/>
              </a:cxn>
              <a:cxn ang="0">
                <a:pos x="10" y="2"/>
              </a:cxn>
              <a:cxn ang="0">
                <a:pos x="4" y="7"/>
              </a:cxn>
              <a:cxn ang="0">
                <a:pos x="0" y="15"/>
              </a:cxn>
              <a:cxn ang="0">
                <a:pos x="0" y="28"/>
              </a:cxn>
              <a:cxn ang="0">
                <a:pos x="33" y="28"/>
              </a:cxn>
            </a:cxnLst>
            <a:rect l="0" t="0" r="r" b="b"/>
            <a:pathLst>
              <a:path w="34" h="29">
                <a:moveTo>
                  <a:pt x="33" y="28"/>
                </a:moveTo>
                <a:lnTo>
                  <a:pt x="33" y="7"/>
                </a:lnTo>
                <a:lnTo>
                  <a:pt x="27" y="2"/>
                </a:lnTo>
                <a:lnTo>
                  <a:pt x="17" y="0"/>
                </a:lnTo>
                <a:lnTo>
                  <a:pt x="10" y="2"/>
                </a:lnTo>
                <a:lnTo>
                  <a:pt x="4" y="7"/>
                </a:lnTo>
                <a:lnTo>
                  <a:pt x="0" y="15"/>
                </a:lnTo>
                <a:lnTo>
                  <a:pt x="0" y="28"/>
                </a:lnTo>
                <a:lnTo>
                  <a:pt x="33" y="28"/>
                </a:lnTo>
              </a:path>
            </a:pathLst>
          </a:custGeom>
          <a:solidFill>
            <a:srgbClr val="D3EEFF"/>
          </a:solidFill>
          <a:ln w="9525" cap="rnd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Rectangle 7"/>
          <p:cNvSpPr/>
          <p:nvPr/>
        </p:nvSpPr>
        <p:spPr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0" algn="r"/>
            <a:fld id="{9A0DB2DC-4C9A-4742-B13C-FB6460FD3503}" type="slidenum">
              <a:rPr lang="en-US" altLang="zh-CN" sz="1400" b="0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en-US" altLang="zh-CN" sz="1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Rectangle 10"/>
          <p:cNvSpPr/>
          <p:nvPr/>
        </p:nvSpPr>
        <p:spPr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0" algn="r"/>
            <a:fld id="{9A0DB2DC-4C9A-4742-B13C-FB6460FD3503}" type="slidenum">
              <a:rPr lang="en-US" altLang="zh-CN" sz="1400" b="0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en-US" altLang="zh-CN" sz="1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50" name="WordArt 8"/>
          <p:cNvSpPr>
            <a:spLocks noTextEdit="1"/>
          </p:cNvSpPr>
          <p:nvPr/>
        </p:nvSpPr>
        <p:spPr>
          <a:xfrm>
            <a:off x="1828800" y="2057400"/>
            <a:ext cx="5867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0000">
                      <a:alpha val="100000"/>
                    </a:srgbClr>
                  </a:gs>
                  <a:gs pos="39999">
                    <a:srgbClr val="0A128C">
                      <a:alpha val="100000"/>
                    </a:srgbClr>
                  </a:gs>
                  <a:gs pos="70000">
                    <a:srgbClr val="181CC7">
                      <a:alpha val="100000"/>
                    </a:srgbClr>
                  </a:gs>
                  <a:gs pos="88000">
                    <a:srgbClr val="7005D4">
                      <a:alpha val="100000"/>
                    </a:srgbClr>
                  </a:gs>
                  <a:gs pos="100000">
                    <a:srgbClr val="8C3D91">
                      <a:alpha val="100000"/>
                    </a:srgbClr>
                  </a:gs>
                </a:gsLst>
                <a:lin ang="2700000" scaled="1"/>
                <a:tileRect/>
              </a:gradFill>
              <a:effectLst>
                <a:outerShdw dist="35921" dir="2699999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5" name="标题 8"/>
          <p:cNvSpPr>
            <a:spLocks noGrp="1"/>
          </p:cNvSpPr>
          <p:nvPr>
            <p:ph type="ctrTitle"/>
          </p:nvPr>
        </p:nvSpPr>
        <p:spPr>
          <a:xfrm>
            <a:off x="685800" y="836613"/>
            <a:ext cx="7772400" cy="1008062"/>
          </a:xfrm>
          <a:noFill/>
          <a:ln>
            <a:noFill/>
          </a:ln>
        </p:spPr>
        <p:txBody>
          <a:bodyPr anchor="t" anchorCtr="0"/>
          <a:p>
            <a:pPr>
              <a:buClrTx/>
              <a:buSzTx/>
              <a:buFontTx/>
            </a:pPr>
            <a:r>
              <a:rPr lang="en-US" altLang="zh-CN" dirty="0"/>
              <a:t>HK C</a:t>
            </a:r>
            <a:r>
              <a:rPr lang="en-US" altLang="zh-CN" dirty="0"/>
              <a:t>ross Ocean Technology Ltd</a:t>
            </a:r>
            <a:endParaRPr lang="en-US" altLang="zh-CN" dirty="0"/>
          </a:p>
        </p:txBody>
      </p:sp>
      <p:sp>
        <p:nvSpPr>
          <p:cNvPr id="3076" name="副标题 9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223963"/>
          </a:xfrm>
          <a:noFill/>
          <a:ln>
            <a:noFill/>
          </a:ln>
        </p:spPr>
        <p:txBody>
          <a:bodyPr anchor="t" anchorCtr="0"/>
          <a:p>
            <a:pPr>
              <a:buClrTx/>
              <a:buSzTx/>
              <a:buFontTx/>
            </a:pPr>
            <a:r>
              <a:rPr kumimoji="1" sz="6600" dirty="0">
                <a:latin typeface="+mn-lt"/>
                <a:ea typeface="+mn-ea"/>
                <a:cs typeface="+mn-cs"/>
              </a:rPr>
              <a:t>PCB process capability table</a:t>
            </a:r>
            <a:endParaRPr kumimoji="1" sz="66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6" name="表格 11265"/>
          <p:cNvGraphicFramePr/>
          <p:nvPr>
            <p:custDataLst>
              <p:tags r:id="rId1"/>
            </p:custDataLst>
          </p:nvPr>
        </p:nvGraphicFramePr>
        <p:xfrm>
          <a:off x="179388" y="260350"/>
          <a:ext cx="8785225" cy="6492875"/>
        </p:xfrm>
        <a:graphic>
          <a:graphicData uri="http://schemas.openxmlformats.org/drawingml/2006/table">
            <a:tbl>
              <a:tblPr/>
              <a:tblGrid>
                <a:gridCol w="1042988"/>
                <a:gridCol w="1265237"/>
                <a:gridCol w="1868488"/>
                <a:gridCol w="2232025"/>
                <a:gridCol w="2376487"/>
              </a:tblGrid>
              <a:tr h="9144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sym typeface="+mn-ea"/>
                        </a:rPr>
                        <a:t>Process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sym typeface="+mn-ea"/>
                        </a:rPr>
                        <a:t>Item</a:t>
                      </a:r>
                      <a:endParaRPr lang="en-US" altLang="zh-CN" sz="18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b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69950"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Forming</a:t>
                      </a:r>
                      <a:endParaRPr lang="en-US" altLang="zh-CN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space from hole to edge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255713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space from circuit to forming edge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255712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Forming accuracy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b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 ±4mil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  ±4mil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71513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min via diameter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Ø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Ø ≥2.0mm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Ø ≥2.0mm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868362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R angle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0.2mm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0.2mm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5722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via tolerance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±4mil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±4mil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14382" name="矩形 2"/>
          <p:cNvSpPr/>
          <p:nvPr/>
        </p:nvSpPr>
        <p:spPr>
          <a:xfrm>
            <a:off x="2627313" y="1341438"/>
            <a:ext cx="1150937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83" name="椭圆 3"/>
          <p:cNvSpPr/>
          <p:nvPr/>
        </p:nvSpPr>
        <p:spPr>
          <a:xfrm>
            <a:off x="3492500" y="1412875"/>
            <a:ext cx="215900" cy="287338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384" name="直接连接符 5"/>
          <p:cNvCxnSpPr>
            <a:stCxn id="14383" idx="0"/>
          </p:cNvCxnSpPr>
          <p:nvPr/>
        </p:nvCxnSpPr>
        <p:spPr>
          <a:xfrm>
            <a:off x="3600450" y="1412875"/>
            <a:ext cx="3238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85" name="直接连接符 6"/>
          <p:cNvCxnSpPr>
            <a:stCxn id="14383" idx="0"/>
          </p:cNvCxnSpPr>
          <p:nvPr/>
        </p:nvCxnSpPr>
        <p:spPr>
          <a:xfrm>
            <a:off x="3563938" y="1341438"/>
            <a:ext cx="3238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86" name="矩形 11"/>
          <p:cNvSpPr/>
          <p:nvPr/>
        </p:nvSpPr>
        <p:spPr>
          <a:xfrm>
            <a:off x="2843213" y="2133600"/>
            <a:ext cx="865187" cy="7921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87" name="矩形 12"/>
          <p:cNvSpPr/>
          <p:nvPr/>
        </p:nvSpPr>
        <p:spPr>
          <a:xfrm flipH="1">
            <a:off x="3419475" y="2349500"/>
            <a:ext cx="144463" cy="5048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388" name="直接连接符 14"/>
          <p:cNvCxnSpPr>
            <a:stCxn id="14383" idx="0"/>
          </p:cNvCxnSpPr>
          <p:nvPr/>
        </p:nvCxnSpPr>
        <p:spPr>
          <a:xfrm>
            <a:off x="3563938" y="2781300"/>
            <a:ext cx="0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89" name="直接连接符 15"/>
          <p:cNvCxnSpPr>
            <a:stCxn id="14383" idx="0"/>
          </p:cNvCxnSpPr>
          <p:nvPr/>
        </p:nvCxnSpPr>
        <p:spPr>
          <a:xfrm>
            <a:off x="3708400" y="2636838"/>
            <a:ext cx="0" cy="5762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17" name="表格 1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427538" y="2205038"/>
          <a:ext cx="2160588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Single/Duoble-sided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 Layers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over 4 layers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12mil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659563" y="2205038"/>
          <a:ext cx="2232248" cy="110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ym typeface="+mn-ea"/>
                        </a:rPr>
                        <a:t>Single/Duoble-sided</a:t>
                      </a:r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8mil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 layers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over 4 layers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12mil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418" name="矩形 18"/>
          <p:cNvSpPr/>
          <p:nvPr/>
        </p:nvSpPr>
        <p:spPr>
          <a:xfrm>
            <a:off x="2916238" y="3716338"/>
            <a:ext cx="935037" cy="5048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419" name="直接连接符 23"/>
          <p:cNvCxnSpPr>
            <a:stCxn id="14383" idx="0"/>
          </p:cNvCxnSpPr>
          <p:nvPr/>
        </p:nvCxnSpPr>
        <p:spPr>
          <a:xfrm flipV="1">
            <a:off x="2916238" y="350043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0" name="直接连接符 24"/>
          <p:cNvCxnSpPr>
            <a:stCxn id="14383" idx="0"/>
          </p:cNvCxnSpPr>
          <p:nvPr/>
        </p:nvCxnSpPr>
        <p:spPr>
          <a:xfrm flipV="1">
            <a:off x="3851275" y="350043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1" name="直接连接符 26"/>
          <p:cNvCxnSpPr>
            <a:stCxn id="14383" idx="0"/>
          </p:cNvCxnSpPr>
          <p:nvPr/>
        </p:nvCxnSpPr>
        <p:spPr>
          <a:xfrm>
            <a:off x="3851275" y="3716338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2" name="直接连接符 27"/>
          <p:cNvCxnSpPr>
            <a:stCxn id="14383" idx="0"/>
          </p:cNvCxnSpPr>
          <p:nvPr/>
        </p:nvCxnSpPr>
        <p:spPr>
          <a:xfrm>
            <a:off x="3851275" y="4221163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23" name="矩形 28"/>
          <p:cNvSpPr/>
          <p:nvPr/>
        </p:nvSpPr>
        <p:spPr>
          <a:xfrm>
            <a:off x="3132138" y="4581525"/>
            <a:ext cx="503237" cy="5048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424" name="椭圆 29"/>
          <p:cNvSpPr/>
          <p:nvPr/>
        </p:nvSpPr>
        <p:spPr>
          <a:xfrm>
            <a:off x="3348038" y="4797425"/>
            <a:ext cx="144462" cy="144463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425" name="直接连接符 33"/>
          <p:cNvCxnSpPr>
            <a:stCxn id="14424" idx="0"/>
          </p:cNvCxnSpPr>
          <p:nvPr/>
        </p:nvCxnSpPr>
        <p:spPr>
          <a:xfrm>
            <a:off x="3419475" y="4797425"/>
            <a:ext cx="504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6" name="直接连接符 34"/>
          <p:cNvCxnSpPr>
            <a:stCxn id="14424" idx="0"/>
          </p:cNvCxnSpPr>
          <p:nvPr/>
        </p:nvCxnSpPr>
        <p:spPr>
          <a:xfrm>
            <a:off x="3419475" y="4941888"/>
            <a:ext cx="504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3850" y="260350"/>
          <a:ext cx="8640961" cy="64810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5199"/>
                <a:gridCol w="1244884"/>
                <a:gridCol w="1977169"/>
                <a:gridCol w="2343311"/>
                <a:gridCol w="2050398"/>
              </a:tblGrid>
              <a:tr h="936498"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Process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dirty="0" smtClean="0"/>
                    </a:p>
                    <a:p>
                      <a:pPr algn="ctr"/>
                      <a:r>
                        <a:rPr lang="en-US" altLang="zh-CN" sz="1800" dirty="0" smtClean="0">
                          <a:sym typeface="+mn-ea"/>
                        </a:rPr>
                        <a:t>Item</a:t>
                      </a:r>
                      <a:endParaRPr lang="zh-CN" altLang="en-US" sz="1800" dirty="0" smtClean="0"/>
                    </a:p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1268060">
                <a:tc rowSpan="5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</a:t>
                      </a:r>
                      <a:r>
                        <a:rPr lang="en-US" altLang="zh-CN" sz="2800" b="1" dirty="0" smtClean="0"/>
                        <a:t>V-CUT</a:t>
                      </a:r>
                      <a:endParaRPr lang="en-US" altLang="zh-CN" sz="2800" b="1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V-CUT Angle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R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R:</a:t>
                      </a:r>
                      <a:r>
                        <a:rPr lang="en-US" altLang="zh-CN" sz="1200" baseline="0" dirty="0" smtClean="0"/>
                        <a:t>  </a:t>
                      </a:r>
                      <a:r>
                        <a:rPr lang="en-US" altLang="zh-CN" sz="1200" dirty="0" smtClean="0"/>
                        <a:t>30°  45°   60°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R:30°  45°   60°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</a:tr>
              <a:tr h="126806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V-CUT </a:t>
                      </a:r>
                      <a:r>
                        <a:rPr lang="zh-CN" altLang="en-US" sz="1200" dirty="0" smtClean="0"/>
                        <a:t>Registration 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baseline="0" dirty="0" smtClean="0"/>
                        <a:t>                 </a:t>
                      </a:r>
                      <a:r>
                        <a:rPr lang="en-US" altLang="zh-CN" sz="1200" dirty="0" smtClean="0"/>
                        <a:t>a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baseline="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±4mil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aseline="0" dirty="0" smtClean="0">
                          <a:latin typeface="宋体" panose="02010600030101010101" pitchFamily="2" charset="-122"/>
                          <a:ea typeface="+mn-ea"/>
                        </a:rPr>
                        <a:t>      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±4mil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/>
                </a:tc>
              </a:tr>
              <a:tr h="1498616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V-CUT left thickness</a:t>
                      </a:r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                               H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0.3mm(or special requirements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     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0.3mm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（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or special requirements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）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</a:tr>
              <a:tr h="47228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left thickness tolerance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            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±4mil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  ±4mil</a:t>
                      </a:r>
                      <a:endParaRPr lang="en-US" altLang="zh-CN" sz="1200" dirty="0" smtClean="0"/>
                    </a:p>
                  </a:txBody>
                  <a:tcPr/>
                </a:tc>
              </a:tr>
              <a:tr h="1037504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Min V-CUT board thicness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 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0.6mm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0.6mm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01" name="矩形 2"/>
          <p:cNvSpPr/>
          <p:nvPr/>
        </p:nvSpPr>
        <p:spPr>
          <a:xfrm>
            <a:off x="2916238" y="2781300"/>
            <a:ext cx="936625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2" name="等腰三角形 3"/>
          <p:cNvSpPr/>
          <p:nvPr/>
        </p:nvSpPr>
        <p:spPr>
          <a:xfrm>
            <a:off x="3132138" y="2997200"/>
            <a:ext cx="287337" cy="2159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3" name="流程图: 合并 4"/>
          <p:cNvSpPr/>
          <p:nvPr/>
        </p:nvSpPr>
        <p:spPr>
          <a:xfrm>
            <a:off x="3276600" y="2781300"/>
            <a:ext cx="287338" cy="217488"/>
          </a:xfrm>
          <a:prstGeom prst="flowChartMerg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404" name="直接连接符 9"/>
          <p:cNvCxnSpPr/>
          <p:nvPr/>
        </p:nvCxnSpPr>
        <p:spPr>
          <a:xfrm>
            <a:off x="3419475" y="2781300"/>
            <a:ext cx="0" cy="7191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05" name="直接连接符 11"/>
          <p:cNvCxnSpPr/>
          <p:nvPr/>
        </p:nvCxnSpPr>
        <p:spPr>
          <a:xfrm>
            <a:off x="3276600" y="2997200"/>
            <a:ext cx="0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406" name="矩形 13"/>
          <p:cNvSpPr/>
          <p:nvPr/>
        </p:nvSpPr>
        <p:spPr>
          <a:xfrm>
            <a:off x="2843213" y="4005263"/>
            <a:ext cx="914400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7" name="流程图: 合并 14"/>
          <p:cNvSpPr/>
          <p:nvPr/>
        </p:nvSpPr>
        <p:spPr>
          <a:xfrm>
            <a:off x="3132138" y="4005263"/>
            <a:ext cx="287337" cy="215900"/>
          </a:xfrm>
          <a:prstGeom prst="flowChartMerg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08" name="等腰三角形 15"/>
          <p:cNvSpPr/>
          <p:nvPr/>
        </p:nvSpPr>
        <p:spPr>
          <a:xfrm>
            <a:off x="3132138" y="4365625"/>
            <a:ext cx="287337" cy="2159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409" name="直接连接符 17"/>
          <p:cNvCxnSpPr>
            <a:stCxn id="15407" idx="2"/>
          </p:cNvCxnSpPr>
          <p:nvPr/>
        </p:nvCxnSpPr>
        <p:spPr>
          <a:xfrm>
            <a:off x="3275013" y="4221163"/>
            <a:ext cx="647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10" name="直接连接符 18"/>
          <p:cNvCxnSpPr>
            <a:stCxn id="15407" idx="2"/>
          </p:cNvCxnSpPr>
          <p:nvPr/>
        </p:nvCxnSpPr>
        <p:spPr>
          <a:xfrm>
            <a:off x="3276600" y="4365625"/>
            <a:ext cx="647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411" name="矩形 19"/>
          <p:cNvSpPr/>
          <p:nvPr/>
        </p:nvSpPr>
        <p:spPr>
          <a:xfrm>
            <a:off x="2916238" y="1412875"/>
            <a:ext cx="936625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12" name="流程图: 合并 20"/>
          <p:cNvSpPr/>
          <p:nvPr/>
        </p:nvSpPr>
        <p:spPr>
          <a:xfrm>
            <a:off x="3203575" y="1412875"/>
            <a:ext cx="287338" cy="215900"/>
          </a:xfrm>
          <a:prstGeom prst="flowChartMerg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13" name="等腰三角形 21"/>
          <p:cNvSpPr/>
          <p:nvPr/>
        </p:nvSpPr>
        <p:spPr>
          <a:xfrm>
            <a:off x="3203575" y="1844675"/>
            <a:ext cx="287338" cy="2159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" name="表格 1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3850" y="260350"/>
          <a:ext cx="8712646" cy="6334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704"/>
                <a:gridCol w="1255212"/>
                <a:gridCol w="1671202"/>
                <a:gridCol w="2448272"/>
                <a:gridCol w="2304256"/>
              </a:tblGrid>
              <a:tr h="713041"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Process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dirty="0" smtClean="0"/>
                    </a:p>
                    <a:p>
                      <a:pPr algn="ctr"/>
                      <a:r>
                        <a:rPr lang="en-US" altLang="zh-CN" sz="1800" dirty="0" smtClean="0">
                          <a:sym typeface="+mn-ea"/>
                        </a:rPr>
                        <a:t>Item</a:t>
                      </a:r>
                      <a:endParaRPr lang="zh-CN" altLang="en-US" sz="1800" dirty="0" smtClean="0"/>
                    </a:p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1143948">
                <a:tc rowSpan="5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2800" b="1" dirty="0" smtClean="0"/>
                    </a:p>
                    <a:p>
                      <a:endParaRPr lang="en-US" altLang="zh-CN" sz="2800" b="1" dirty="0" smtClean="0"/>
                    </a:p>
                    <a:p>
                      <a:endParaRPr lang="en-US" altLang="zh-CN" sz="2800" b="1" dirty="0" smtClean="0"/>
                    </a:p>
                    <a:p>
                      <a:endParaRPr lang="en-US" altLang="zh-CN" sz="2800" b="1" dirty="0" smtClean="0"/>
                    </a:p>
                    <a:p>
                      <a:r>
                        <a:rPr lang="en-US" sz="2000" b="1" dirty="0" smtClean="0"/>
                        <a:t>Surface finish</a:t>
                      </a:r>
                      <a:endParaRPr lang="en-US" altLang="zh-CN" sz="20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sz="1200" dirty="0" smtClean="0"/>
                        <a:t>HASL LF</a:t>
                      </a:r>
                      <a:endParaRPr lang="en-US" altLang="zh-CN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No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34643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HASL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     </a:t>
                      </a: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aseline="0" dirty="0" smtClean="0"/>
                        <a:t>       </a:t>
                      </a:r>
                      <a:r>
                        <a:rPr lang="en-US" altLang="zh-CN" sz="1200" dirty="0" smtClean="0">
                          <a:sym typeface="+mn-ea"/>
                        </a:rPr>
                        <a:t> No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/>
                </a:tc>
              </a:tr>
              <a:tr h="1101034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ENIG</a:t>
                      </a:r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         </a:t>
                      </a:r>
                      <a:r>
                        <a:rPr lang="en-US" altLang="zh-CN" sz="1200" dirty="0" smtClean="0">
                          <a:sym typeface="+mn-ea"/>
                        </a:rPr>
                        <a:t> No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600564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Chemical silver plating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aseline="0" dirty="0" smtClean="0"/>
                        <a:t>              </a:t>
                      </a:r>
                      <a:endParaRPr lang="en-US" altLang="zh-CN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aseline="0" dirty="0" smtClean="0"/>
                        <a:t>        </a:t>
                      </a:r>
                      <a:r>
                        <a:rPr lang="en-US" altLang="zh-CN" sz="1200" dirty="0" smtClean="0">
                          <a:sym typeface="+mn-ea"/>
                        </a:rPr>
                        <a:t> No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Chemical Silver Thickness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0.2-1.0um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Chemical Silver Thickness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0.2-1.0um</a:t>
                      </a:r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1143948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OSP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     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 </a:t>
                      </a:r>
                      <a:r>
                        <a:rPr lang="en-US" altLang="zh-CN" sz="1200" dirty="0" smtClean="0">
                          <a:sym typeface="+mn-ea"/>
                        </a:rPr>
                        <a:t> No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OSP thickness:0.25-0.5um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OSP Min Board size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70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70mm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>
                          <a:sym typeface="+mn-ea"/>
                        </a:rPr>
                        <a:t>OSP thickness</a:t>
                      </a:r>
                      <a:r>
                        <a:rPr lang="en-US" altLang="zh-CN" sz="1200" dirty="0" smtClean="0"/>
                        <a:t>:0.25-0.5um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>
                          <a:sym typeface="+mn-ea"/>
                        </a:rPr>
                        <a:t>OSP Min Board size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70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70mm</a:t>
                      </a:r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84663" y="1268413"/>
          <a:ext cx="2232248" cy="93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417724"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Tin spray</a:t>
                      </a:r>
                      <a:r>
                        <a:rPr lang="en-US" altLang="zh-CN" sz="1200" dirty="0" smtClean="0"/>
                        <a:t> thicness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0.05-1.5mil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518380"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Tin spray</a:t>
                      </a:r>
                      <a:r>
                        <a:rPr lang="en-US" altLang="zh-CN" sz="1200" dirty="0" smtClean="0"/>
                        <a:t> times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≦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 times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427538" y="2492375"/>
          <a:ext cx="2232248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48373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Chemical tin thickness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1-2um</a:t>
                      </a:r>
                      <a:endParaRPr lang="zh-CN" altLang="en-US" sz="1200" dirty="0"/>
                    </a:p>
                  </a:txBody>
                  <a:tcPr/>
                </a:tc>
              </a:tr>
              <a:tr h="59638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chemical tin times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≦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2 times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427538" y="3816350"/>
          <a:ext cx="2305050" cy="83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702"/>
                <a:gridCol w="1382554"/>
              </a:tblGrid>
              <a:tr h="418336"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Chemical nickel </a:t>
                      </a:r>
                      <a:r>
                        <a:rPr lang="en-US" altLang="zh-CN" sz="1000" dirty="0" smtClean="0"/>
                        <a:t>thicness</a:t>
                      </a:r>
                      <a:endParaRPr lang="en-US" altLang="zh-CN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3-8um</a:t>
                      </a:r>
                      <a:endParaRPr lang="zh-CN" altLang="en-US" sz="1200" dirty="0"/>
                    </a:p>
                  </a:txBody>
                  <a:tcPr/>
                </a:tc>
              </a:tr>
              <a:tr h="418336"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Chemical  gold</a:t>
                      </a:r>
                      <a:r>
                        <a:rPr lang="en-US" altLang="zh-CN" sz="1000" dirty="0" smtClean="0"/>
                        <a:t> thickness</a:t>
                      </a:r>
                      <a:endParaRPr lang="en-US" altLang="zh-CN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0.025-0.075um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804025" y="1268413"/>
          <a:ext cx="2124075" cy="93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4"/>
                <a:gridCol w="1061864"/>
              </a:tblGrid>
              <a:tr h="398028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ym typeface="+mn-ea"/>
                        </a:rPr>
                        <a:t>Tin spray</a:t>
                      </a:r>
                      <a:r>
                        <a:rPr lang="en-US" altLang="zh-CN" sz="1200" dirty="0" smtClean="0">
                          <a:sym typeface="+mn-ea"/>
                        </a:rPr>
                        <a:t> thicness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0.05-1.5mil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538076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ym typeface="+mn-ea"/>
                        </a:rPr>
                        <a:t>Tin spray</a:t>
                      </a:r>
                      <a:r>
                        <a:rPr lang="en-US" altLang="zh-CN" sz="1200" dirty="0" smtClean="0">
                          <a:sym typeface="+mn-ea"/>
                        </a:rPr>
                        <a:t> times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≦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 times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6875463" y="2565400"/>
          <a:ext cx="208915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</a:tblGrid>
              <a:tr h="428646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ym typeface="+mn-ea"/>
                        </a:rPr>
                        <a:t>Chemical tin thickness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1-2um</a:t>
                      </a:r>
                      <a:endParaRPr lang="zh-CN" altLang="en-US" sz="1200" dirty="0"/>
                    </a:p>
                  </a:txBody>
                  <a:tcPr/>
                </a:tc>
              </a:tr>
              <a:tr h="579466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ym typeface="+mn-ea"/>
                        </a:rPr>
                        <a:t>chemical tin times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≦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2 times</a:t>
                      </a:r>
                      <a:endParaRPr lang="zh-CN" alt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6804025" y="3789363"/>
          <a:ext cx="2160588" cy="87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1188132"/>
              </a:tblGrid>
              <a:tr h="328326">
                <a:tc>
                  <a:txBody>
                    <a:bodyPr/>
                    <a:lstStyle/>
                    <a:p>
                      <a:r>
                        <a:rPr lang="zh-CN" altLang="en-US" sz="1000" dirty="0" smtClean="0">
                          <a:sym typeface="+mn-ea"/>
                        </a:rPr>
                        <a:t>Chemical nickel </a:t>
                      </a:r>
                      <a:r>
                        <a:rPr lang="en-US" altLang="zh-CN" sz="1000" dirty="0" smtClean="0">
                          <a:sym typeface="+mn-ea"/>
                        </a:rPr>
                        <a:t>thicness</a:t>
                      </a:r>
                      <a:endParaRPr lang="zh-CN" altLang="en-US" sz="1000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3-8um</a:t>
                      </a:r>
                      <a:endParaRPr lang="zh-CN" altLang="en-US" sz="1200" dirty="0"/>
                    </a:p>
                  </a:txBody>
                  <a:tcPr/>
                </a:tc>
              </a:tr>
              <a:tr h="547210">
                <a:tc>
                  <a:txBody>
                    <a:bodyPr/>
                    <a:lstStyle/>
                    <a:p>
                      <a:r>
                        <a:rPr lang="zh-CN" altLang="en-US" sz="1000" dirty="0" smtClean="0">
                          <a:sym typeface="+mn-ea"/>
                        </a:rPr>
                        <a:t>Chemical  gold</a:t>
                      </a:r>
                      <a:r>
                        <a:rPr lang="en-US" altLang="zh-CN" sz="1000" dirty="0" smtClean="0">
                          <a:sym typeface="+mn-ea"/>
                        </a:rPr>
                        <a:t> thickness</a:t>
                      </a:r>
                      <a:endParaRPr lang="zh-CN" altLang="en-US" sz="1000" dirty="0" smtClean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0.025-0.075um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" name="表格 1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3830" y="-30480"/>
          <a:ext cx="8872855" cy="68503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2830"/>
                <a:gridCol w="1278255"/>
                <a:gridCol w="2030095"/>
                <a:gridCol w="2406015"/>
                <a:gridCol w="2105660"/>
              </a:tblGrid>
              <a:tr h="852805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Process</a:t>
                      </a:r>
                      <a:endParaRPr lang="en-US" altLang="zh-C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Item</a:t>
                      </a:r>
                      <a:endParaRPr lang="zh-CN" altLang="en-US" sz="1800" dirty="0" smtClean="0"/>
                    </a:p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1737360">
                <a:tc rowSpan="4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2800" b="1" dirty="0" smtClean="0"/>
                    </a:p>
                    <a:p>
                      <a:endParaRPr lang="en-US" altLang="zh-CN" sz="2800" b="1" dirty="0" smtClean="0"/>
                    </a:p>
                    <a:p>
                      <a:endParaRPr lang="en-US" altLang="zh-CN" sz="2800" b="1" dirty="0" smtClean="0"/>
                    </a:p>
                    <a:p>
                      <a:r>
                        <a:rPr lang="en-US" sz="2800" b="1" dirty="0" smtClean="0"/>
                        <a:t>Test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    </a:t>
                      </a:r>
                      <a:r>
                        <a:rPr lang="en-US" altLang="zh-CN" sz="1200" dirty="0" smtClean="0"/>
                        <a:t>test size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zh-CN" altLang="en-US" sz="1200" dirty="0" smtClean="0"/>
                        <a:t>Dedicated machine：</a:t>
                      </a:r>
                      <a:r>
                        <a:rPr lang="en-US" altLang="zh-CN" sz="1200" dirty="0" smtClean="0"/>
                        <a:t>max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330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430mm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Flying Needle Machine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max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622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546mm</a:t>
                      </a:r>
                      <a:endParaRPr lang="en-US" altLang="zh-CN" sz="1200" dirty="0" smtClean="0"/>
                    </a:p>
                    <a:p>
                      <a:r>
                        <a:rPr lang="zh-CN" altLang="en-US" sz="1200" dirty="0" smtClean="0"/>
                        <a:t>Dedicated machine：</a:t>
                      </a:r>
                      <a:r>
                        <a:rPr lang="en-US" altLang="zh-CN" sz="1200" dirty="0" smtClean="0"/>
                        <a:t>min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100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100mm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Flying Needle Machine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min:20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40mm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zh-CN" altLang="en-US" sz="1200" dirty="0" smtClean="0"/>
                        <a:t>Dedicated machine：</a:t>
                      </a:r>
                      <a:r>
                        <a:rPr lang="en-US" altLang="zh-CN" sz="1200" dirty="0" smtClean="0"/>
                        <a:t>max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330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430mm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Flying Needle Machine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max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622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546mm</a:t>
                      </a:r>
                      <a:endParaRPr lang="en-US" altLang="zh-CN" sz="1200" dirty="0" smtClean="0"/>
                    </a:p>
                    <a:p>
                      <a:r>
                        <a:rPr lang="zh-CN" altLang="en-US" sz="1200" dirty="0" smtClean="0"/>
                        <a:t>Dedicated machine：</a:t>
                      </a:r>
                      <a:r>
                        <a:rPr lang="en-US" altLang="zh-CN" sz="1200" dirty="0" smtClean="0"/>
                        <a:t>min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100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100mm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>
                          <a:sym typeface="+mn-ea"/>
                        </a:rPr>
                        <a:t>Flying NeedleMachine</a:t>
                      </a:r>
                      <a:r>
                        <a:rPr lang="zh-CN" altLang="en-US" sz="1200" dirty="0" smtClean="0"/>
                        <a:t>：</a:t>
                      </a:r>
                      <a:r>
                        <a:rPr lang="en-US" altLang="zh-CN" sz="1200" dirty="0" smtClean="0"/>
                        <a:t>min:20</a:t>
                      </a:r>
                      <a:r>
                        <a:rPr lang="zh-CN" altLang="en-US" sz="1200" dirty="0" smtClean="0"/>
                        <a:t>*</a:t>
                      </a:r>
                      <a:r>
                        <a:rPr lang="en-US" altLang="zh-CN" sz="1200" dirty="0" smtClean="0"/>
                        <a:t>40mm</a:t>
                      </a:r>
                      <a:endParaRPr lang="zh-CN" altLang="en-US" sz="1200" dirty="0"/>
                    </a:p>
                  </a:txBody>
                  <a:tcPr/>
                </a:tc>
              </a:tr>
              <a:tr h="101282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min test space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0.075mm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0.075mm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187579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Min test PAD</a:t>
                      </a:r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0.2mm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0.2mm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137160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Maximum number of test points for dedicated machines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baseline="0" dirty="0" smtClean="0"/>
                        <a:t>                 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6144 points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6144 points</a:t>
                      </a:r>
                      <a:endParaRPr lang="en-US" altLang="zh-CN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38"/>
          <p:cNvSpPr/>
          <p:nvPr/>
        </p:nvSpPr>
        <p:spPr>
          <a:xfrm>
            <a:off x="3059113" y="5732463"/>
            <a:ext cx="720725" cy="7921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2" name="Text Box 4"/>
          <p:cNvSpPr txBox="1"/>
          <p:nvPr/>
        </p:nvSpPr>
        <p:spPr>
          <a:xfrm>
            <a:off x="3048000" y="2286000"/>
            <a:ext cx="27416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1" indent="0" eaLnBrk="1" hangingPunct="1">
              <a:spcBef>
                <a:spcPct val="50000"/>
              </a:spcBef>
              <a:buClr>
                <a:srgbClr val="0000FF"/>
              </a:buClr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Text Box 5"/>
          <p:cNvSpPr txBox="1"/>
          <p:nvPr/>
        </p:nvSpPr>
        <p:spPr>
          <a:xfrm>
            <a:off x="3048000" y="3009900"/>
            <a:ext cx="27416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50000"/>
              </a:spcBef>
              <a:buClr>
                <a:srgbClr val="0000FF"/>
              </a:buClr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4" name="Text Box 6"/>
          <p:cNvSpPr txBox="1"/>
          <p:nvPr/>
        </p:nvSpPr>
        <p:spPr>
          <a:xfrm>
            <a:off x="3048000" y="3733800"/>
            <a:ext cx="27416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50000"/>
              </a:spcBef>
              <a:buClr>
                <a:srgbClr val="0000FF"/>
              </a:buClr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5" name="Text Box 7"/>
          <p:cNvSpPr txBox="1"/>
          <p:nvPr/>
        </p:nvSpPr>
        <p:spPr>
          <a:xfrm>
            <a:off x="3048000" y="4457700"/>
            <a:ext cx="27416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50000"/>
              </a:spcBef>
              <a:buClr>
                <a:srgbClr val="0000FF"/>
              </a:buClr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6" name="Text Box 8"/>
          <p:cNvSpPr txBox="1"/>
          <p:nvPr/>
        </p:nvSpPr>
        <p:spPr>
          <a:xfrm>
            <a:off x="3048000" y="5181600"/>
            <a:ext cx="2741613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spcBef>
                <a:spcPct val="50000"/>
              </a:spcBef>
              <a:buClr>
                <a:srgbClr val="0000FF"/>
              </a:buClr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080" name="表格 3079"/>
          <p:cNvGraphicFramePr/>
          <p:nvPr>
            <p:custDataLst>
              <p:tags r:id="rId1"/>
            </p:custDataLst>
          </p:nvPr>
        </p:nvGraphicFramePr>
        <p:xfrm>
          <a:off x="323850" y="260350"/>
          <a:ext cx="8640763" cy="6503988"/>
        </p:xfrm>
        <a:graphic>
          <a:graphicData uri="http://schemas.openxmlformats.org/drawingml/2006/table">
            <a:tbl>
              <a:tblPr/>
              <a:tblGrid>
                <a:gridCol w="1025525"/>
                <a:gridCol w="1244600"/>
                <a:gridCol w="1684338"/>
                <a:gridCol w="2416175"/>
                <a:gridCol w="2270125"/>
              </a:tblGrid>
              <a:tr h="6524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Process</a:t>
                      </a: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Item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Illustration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23875">
                <a:tc row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Board cut</a:t>
                      </a:r>
                      <a:endParaRPr lang="en-US" altLang="zh-CN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Material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FR4    Aluminum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PTFE       Ceramic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HDI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FR4    Aluminum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PTFE               Ceramic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HDI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957387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board thickness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Core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 ≥0.3mm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Thickness of finished outer layer：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0.45mm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≦T≦3.2mm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Board thickness tolerance：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Core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 ≥0.2mm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Thickness of finished outer layer：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0.35mm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≦T≦3.2mm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Board thickness tolerance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: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150938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copper thickness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copper thickness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4oz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Outer copper thickness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：≦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4oz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sym typeface="+mn-ea"/>
                        </a:rPr>
                        <a:t>Inner copper thickness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6oz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Outer copper thickness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：≦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6oz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21285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panel size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b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Max Size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520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Size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200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310mm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Max Size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520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Size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200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310mm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00647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Plating clip edge area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b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Double-sized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a:  Multilayer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b: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Non-plated clip edge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Double-sized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a:  Multilayer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b: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Non-plated clip edge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：≥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84663" y="2276475"/>
          <a:ext cx="2089150" cy="9669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64835"/>
                <a:gridCol w="923397"/>
              </a:tblGrid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Board thickness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Tolerance</a:t>
                      </a:r>
                      <a:endParaRPr lang="en-US" altLang="zh-CN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1.0mm</a:t>
                      </a:r>
                      <a:r>
                        <a:rPr lang="zh-CN" altLang="en-US" sz="1200" dirty="0" smtClean="0"/>
                        <a:t>以下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±10%</a:t>
                      </a:r>
                      <a:endParaRPr lang="zh-CN" altLang="en-US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1.0mm</a:t>
                      </a:r>
                      <a:r>
                        <a:rPr lang="zh-CN" altLang="en-US" sz="1200" dirty="0" smtClean="0"/>
                        <a:t>以上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±0.1mm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81" name="矩形 13"/>
          <p:cNvSpPr/>
          <p:nvPr/>
        </p:nvSpPr>
        <p:spPr>
          <a:xfrm>
            <a:off x="3059113" y="2205038"/>
            <a:ext cx="914400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82" name="直接连接符 15"/>
          <p:cNvCxnSpPr/>
          <p:nvPr/>
        </p:nvCxnSpPr>
        <p:spPr>
          <a:xfrm flipH="1">
            <a:off x="2771775" y="2205038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83" name="直接连接符 16"/>
          <p:cNvCxnSpPr/>
          <p:nvPr/>
        </p:nvCxnSpPr>
        <p:spPr>
          <a:xfrm flipH="1">
            <a:off x="2771775" y="2565400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84" name="直接箭头连接符 18"/>
          <p:cNvCxnSpPr/>
          <p:nvPr/>
        </p:nvCxnSpPr>
        <p:spPr>
          <a:xfrm>
            <a:off x="2843213" y="2205038"/>
            <a:ext cx="0" cy="36036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5185" name="矩形 19"/>
          <p:cNvSpPr/>
          <p:nvPr/>
        </p:nvSpPr>
        <p:spPr>
          <a:xfrm>
            <a:off x="3059113" y="3789363"/>
            <a:ext cx="914400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86" name="矩形 20"/>
          <p:cNvSpPr/>
          <p:nvPr/>
        </p:nvSpPr>
        <p:spPr>
          <a:xfrm>
            <a:off x="3059113" y="3644900"/>
            <a:ext cx="914400" cy="144463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87" name="矩形 21"/>
          <p:cNvSpPr/>
          <p:nvPr/>
        </p:nvSpPr>
        <p:spPr>
          <a:xfrm>
            <a:off x="3059113" y="4149725"/>
            <a:ext cx="914400" cy="1428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88" name="直接连接符 25"/>
          <p:cNvCxnSpPr/>
          <p:nvPr/>
        </p:nvCxnSpPr>
        <p:spPr>
          <a:xfrm>
            <a:off x="2700338" y="3644900"/>
            <a:ext cx="3095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89" name="直接连接符 26"/>
          <p:cNvCxnSpPr/>
          <p:nvPr/>
        </p:nvCxnSpPr>
        <p:spPr>
          <a:xfrm>
            <a:off x="2700338" y="3789363"/>
            <a:ext cx="3095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90" name="直接箭头连接符 28"/>
          <p:cNvCxnSpPr/>
          <p:nvPr/>
        </p:nvCxnSpPr>
        <p:spPr>
          <a:xfrm>
            <a:off x="2843213" y="3644900"/>
            <a:ext cx="0" cy="14446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5191" name="矩形 29"/>
          <p:cNvSpPr/>
          <p:nvPr/>
        </p:nvSpPr>
        <p:spPr>
          <a:xfrm>
            <a:off x="3203575" y="4652963"/>
            <a:ext cx="576263" cy="6477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92" name="直接连接符 31"/>
          <p:cNvCxnSpPr/>
          <p:nvPr/>
        </p:nvCxnSpPr>
        <p:spPr>
          <a:xfrm flipH="1">
            <a:off x="2843213" y="4652963"/>
            <a:ext cx="3603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93" name="直接连接符 32"/>
          <p:cNvCxnSpPr/>
          <p:nvPr/>
        </p:nvCxnSpPr>
        <p:spPr>
          <a:xfrm flipH="1">
            <a:off x="2843213" y="5300663"/>
            <a:ext cx="3603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94" name="直接连接符 34"/>
          <p:cNvCxnSpPr/>
          <p:nvPr/>
        </p:nvCxnSpPr>
        <p:spPr>
          <a:xfrm>
            <a:off x="3203575" y="5300663"/>
            <a:ext cx="0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95" name="直接连接符 36"/>
          <p:cNvCxnSpPr/>
          <p:nvPr/>
        </p:nvCxnSpPr>
        <p:spPr>
          <a:xfrm>
            <a:off x="3779838" y="5300663"/>
            <a:ext cx="0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6" name="表格 2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804025" y="2276475"/>
          <a:ext cx="2089150" cy="9669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64835"/>
                <a:gridCol w="923397"/>
              </a:tblGrid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Board thickness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Tolerance</a:t>
                      </a:r>
                      <a:endParaRPr lang="en-US" altLang="zh-CN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1.0mm</a:t>
                      </a:r>
                      <a:r>
                        <a:rPr lang="zh-CN" altLang="en-US" sz="1200" dirty="0" smtClean="0"/>
                        <a:t>以下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±10%</a:t>
                      </a:r>
                      <a:endParaRPr lang="zh-CN" altLang="en-US" sz="1200" dirty="0"/>
                    </a:p>
                  </a:txBody>
                  <a:tcPr/>
                </a:tc>
              </a:tr>
              <a:tr h="32232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1.0mm</a:t>
                      </a:r>
                      <a:r>
                        <a:rPr lang="zh-CN" altLang="en-US" sz="1200" dirty="0" smtClean="0"/>
                        <a:t>以上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±0.1mm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10" name="矩形 26"/>
          <p:cNvSpPr/>
          <p:nvPr/>
        </p:nvSpPr>
        <p:spPr>
          <a:xfrm>
            <a:off x="3059113" y="5805488"/>
            <a:ext cx="649287" cy="7191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11" name="矩形 37"/>
          <p:cNvSpPr/>
          <p:nvPr/>
        </p:nvSpPr>
        <p:spPr>
          <a:xfrm>
            <a:off x="3132138" y="5949950"/>
            <a:ext cx="503237" cy="43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212" name="直接连接符 28"/>
          <p:cNvCxnSpPr/>
          <p:nvPr/>
        </p:nvCxnSpPr>
        <p:spPr>
          <a:xfrm flipH="1">
            <a:off x="2843213" y="5805488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3" name="直接连接符 30"/>
          <p:cNvCxnSpPr/>
          <p:nvPr/>
        </p:nvCxnSpPr>
        <p:spPr>
          <a:xfrm flipH="1">
            <a:off x="2916238" y="5949950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4" name="直接连接符 32"/>
          <p:cNvCxnSpPr/>
          <p:nvPr/>
        </p:nvCxnSpPr>
        <p:spPr>
          <a:xfrm>
            <a:off x="3635375" y="6381750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5" name="直接连接符 33"/>
          <p:cNvCxnSpPr/>
          <p:nvPr/>
        </p:nvCxnSpPr>
        <p:spPr>
          <a:xfrm>
            <a:off x="3708400" y="6381750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表格 4097"/>
          <p:cNvGraphicFramePr/>
          <p:nvPr>
            <p:custDataLst>
              <p:tags r:id="rId1"/>
            </p:custDataLst>
          </p:nvPr>
        </p:nvGraphicFramePr>
        <p:xfrm>
          <a:off x="323850" y="260350"/>
          <a:ext cx="8640763" cy="6327775"/>
        </p:xfrm>
        <a:graphic>
          <a:graphicData uri="http://schemas.openxmlformats.org/drawingml/2006/table">
            <a:tbl>
              <a:tblPr/>
              <a:tblGrid>
                <a:gridCol w="1025525"/>
                <a:gridCol w="1244600"/>
                <a:gridCol w="1757363"/>
                <a:gridCol w="2416175"/>
                <a:gridCol w="2197100"/>
              </a:tblGrid>
              <a:tr h="6397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Process</a:t>
                      </a: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Item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50837">
                <a:tc rowSpan="7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layer Lamination</a:t>
                      </a:r>
                      <a:endParaRPr lang="zh-CN" alt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Layer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2-8 layers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16 layers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46367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layer minimum line width Line spacing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8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w       s</a:t>
                      </a:r>
                      <a:endParaRPr lang="zh-CN" altLang="zh-CN" sz="18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572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Media layer thickness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Min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0.076mm  Max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0.6mm:over 0.6mm needs to add board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Min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0.076mm  Max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0.6mm:over 0.6mm needs to add board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2232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Distance from inner layer hole to line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a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a≥10mil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a≥8mil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14617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latin typeface="Times New Roman" panose="02020603050405020304" pitchFamily="18" charset="0"/>
                        </a:rPr>
                        <a:t>Minimum isolation ring</a:t>
                      </a:r>
                      <a:endParaRPr lang="en-US" altLang="zh-CN" sz="1200" b="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a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aa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a≥8mil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a≥6mil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04863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Inner smallest hole ring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a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a≥6mil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a≥5mil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64135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Interlayer Alignment</a:t>
                      </a:r>
                      <a:endParaRPr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Deviation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Deviation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56100" y="1341438"/>
          <a:ext cx="216058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224"/>
                <a:gridCol w="603938"/>
                <a:gridCol w="720081"/>
              </a:tblGrid>
              <a:tr h="187221">
                <a:tc>
                  <a:txBody>
                    <a:bodyPr/>
                    <a:lstStyle/>
                    <a:p>
                      <a:r>
                        <a:rPr lang="zh-CN" altLang="en-US" sz="800" dirty="0" smtClean="0"/>
                        <a:t>基材铜厚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原稿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工作稿</a:t>
                      </a:r>
                      <a:endParaRPr lang="zh-CN" altLang="en-US" sz="1000" dirty="0"/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4/4mil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5/3mil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5/5mil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6/4mil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6/6mil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8/4mil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8/8mil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12/4mil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21" name="矩形 23"/>
          <p:cNvSpPr/>
          <p:nvPr/>
        </p:nvSpPr>
        <p:spPr>
          <a:xfrm>
            <a:off x="3348038" y="2060575"/>
            <a:ext cx="287337" cy="2159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22" name="矩形 24"/>
          <p:cNvSpPr/>
          <p:nvPr/>
        </p:nvSpPr>
        <p:spPr>
          <a:xfrm>
            <a:off x="2843213" y="2060575"/>
            <a:ext cx="288925" cy="2159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23" name="矩形 25"/>
          <p:cNvSpPr/>
          <p:nvPr/>
        </p:nvSpPr>
        <p:spPr>
          <a:xfrm>
            <a:off x="3851275" y="2060575"/>
            <a:ext cx="288925" cy="2159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24" name="矩形 26"/>
          <p:cNvSpPr/>
          <p:nvPr/>
        </p:nvSpPr>
        <p:spPr>
          <a:xfrm>
            <a:off x="2771775" y="2276475"/>
            <a:ext cx="1512888" cy="144463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225" name="直接连接符 28"/>
          <p:cNvCxnSpPr/>
          <p:nvPr/>
        </p:nvCxnSpPr>
        <p:spPr>
          <a:xfrm flipV="1">
            <a:off x="2843213" y="1844675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26" name="直接连接符 29"/>
          <p:cNvCxnSpPr/>
          <p:nvPr/>
        </p:nvCxnSpPr>
        <p:spPr>
          <a:xfrm flipV="1">
            <a:off x="3132138" y="1844675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27" name="直接连接符 30"/>
          <p:cNvCxnSpPr/>
          <p:nvPr/>
        </p:nvCxnSpPr>
        <p:spPr>
          <a:xfrm flipV="1">
            <a:off x="3348038" y="1844675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28" name="椭圆 31"/>
          <p:cNvSpPr/>
          <p:nvPr/>
        </p:nvSpPr>
        <p:spPr>
          <a:xfrm>
            <a:off x="3132138" y="3500438"/>
            <a:ext cx="287337" cy="215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29" name="矩形 32"/>
          <p:cNvSpPr/>
          <p:nvPr/>
        </p:nvSpPr>
        <p:spPr>
          <a:xfrm>
            <a:off x="2771775" y="3213100"/>
            <a:ext cx="1079500" cy="714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6659563" y="1341438"/>
          <a:ext cx="20891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533"/>
                <a:gridCol w="642533"/>
                <a:gridCol w="803165"/>
              </a:tblGrid>
              <a:tr h="234026">
                <a:tc>
                  <a:txBody>
                    <a:bodyPr/>
                    <a:lstStyle/>
                    <a:p>
                      <a:r>
                        <a:rPr lang="zh-CN" altLang="en-US" sz="800" dirty="0" smtClean="0"/>
                        <a:t>基材铜厚</a:t>
                      </a:r>
                      <a:endParaRPr lang="zh-CN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原稿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工作稿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4/3mil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4/3mil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5/4mil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6/3mil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5/5mil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6.5/3.5mil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6/6mil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/>
                        <a:t>8/4mil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56" name="椭圆 40"/>
          <p:cNvSpPr/>
          <p:nvPr/>
        </p:nvSpPr>
        <p:spPr>
          <a:xfrm>
            <a:off x="2843213" y="4005263"/>
            <a:ext cx="914400" cy="914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a</a:t>
            </a:r>
            <a:endParaRPr lang="zh-CN" altLang="en-US" sz="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57" name="椭圆 39"/>
          <p:cNvSpPr/>
          <p:nvPr/>
        </p:nvSpPr>
        <p:spPr>
          <a:xfrm>
            <a:off x="3059113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258" name="直接箭头连接符 45"/>
          <p:cNvCxnSpPr>
            <a:stCxn id="6257" idx="0"/>
            <a:endCxn id="6256" idx="0"/>
          </p:cNvCxnSpPr>
          <p:nvPr/>
        </p:nvCxnSpPr>
        <p:spPr>
          <a:xfrm flipH="1" flipV="1">
            <a:off x="3300413" y="4005263"/>
            <a:ext cx="11112" cy="2159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6259" name="椭圆 47"/>
          <p:cNvSpPr/>
          <p:nvPr/>
        </p:nvSpPr>
        <p:spPr>
          <a:xfrm>
            <a:off x="2843213" y="5229225"/>
            <a:ext cx="720725" cy="720725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</a:t>
            </a:r>
            <a:endParaRPr lang="zh-CN" altLang="en-US" sz="9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60" name="流程图: 联系 49"/>
          <p:cNvSpPr/>
          <p:nvPr/>
        </p:nvSpPr>
        <p:spPr>
          <a:xfrm>
            <a:off x="2987675" y="5373688"/>
            <a:ext cx="457200" cy="457200"/>
          </a:xfrm>
          <a:prstGeom prst="flowChartConnector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261" name="直接箭头连接符 45"/>
          <p:cNvCxnSpPr>
            <a:stCxn id="6257" idx="0"/>
            <a:endCxn id="6256" idx="0"/>
          </p:cNvCxnSpPr>
          <p:nvPr/>
        </p:nvCxnSpPr>
        <p:spPr>
          <a:xfrm flipH="1" flipV="1">
            <a:off x="3300413" y="3284538"/>
            <a:ext cx="11112" cy="2159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6262" name="直接连接符 20"/>
          <p:cNvCxnSpPr>
            <a:stCxn id="6257" idx="0"/>
            <a:endCxn id="6256" idx="0"/>
          </p:cNvCxnSpPr>
          <p:nvPr/>
        </p:nvCxnSpPr>
        <p:spPr>
          <a:xfrm flipH="1">
            <a:off x="2843213" y="4005263"/>
            <a:ext cx="4333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63" name="直接连接符 23"/>
          <p:cNvCxnSpPr>
            <a:stCxn id="6257" idx="0"/>
            <a:endCxn id="6256" idx="0"/>
          </p:cNvCxnSpPr>
          <p:nvPr/>
        </p:nvCxnSpPr>
        <p:spPr>
          <a:xfrm flipH="1">
            <a:off x="2843213" y="4221163"/>
            <a:ext cx="4333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64" name="直接连接符 25"/>
          <p:cNvCxnSpPr>
            <a:stCxn id="6259" idx="0"/>
            <a:endCxn id="6256" idx="0"/>
          </p:cNvCxnSpPr>
          <p:nvPr/>
        </p:nvCxnSpPr>
        <p:spPr>
          <a:xfrm>
            <a:off x="3203575" y="5229225"/>
            <a:ext cx="7921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65" name="直接连接符 26"/>
          <p:cNvCxnSpPr>
            <a:stCxn id="6259" idx="0"/>
            <a:endCxn id="6256" idx="0"/>
          </p:cNvCxnSpPr>
          <p:nvPr/>
        </p:nvCxnSpPr>
        <p:spPr>
          <a:xfrm>
            <a:off x="3203575" y="5373688"/>
            <a:ext cx="7921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表格 5121"/>
          <p:cNvGraphicFramePr/>
          <p:nvPr>
            <p:custDataLst>
              <p:tags r:id="rId1"/>
            </p:custDataLst>
          </p:nvPr>
        </p:nvGraphicFramePr>
        <p:xfrm>
          <a:off x="0" y="261938"/>
          <a:ext cx="8712200" cy="6372225"/>
        </p:xfrm>
        <a:graphic>
          <a:graphicData uri="http://schemas.openxmlformats.org/drawingml/2006/table">
            <a:tbl>
              <a:tblPr/>
              <a:tblGrid>
                <a:gridCol w="1033463"/>
                <a:gridCol w="1255712"/>
                <a:gridCol w="1993900"/>
                <a:gridCol w="2362200"/>
                <a:gridCol w="2066925"/>
              </a:tblGrid>
              <a:tr h="685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Process</a:t>
                      </a: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Item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8950">
                <a:tc rowSpan="7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Drilling</a:t>
                      </a:r>
                      <a:endParaRPr lang="en-US" altLang="zh-CN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Diameter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hole diameter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0.25mm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Max hole diameter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6.3mm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hole diameter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0.2mm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8895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accuracy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designed hole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8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      in fact hole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±3mil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±3mil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82232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edge to hole edge distance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a≥12mil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a≥10mil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90538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diameter tolerance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PTH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±3mil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NPTH hole: 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±2mil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PTH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±2mil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NPTH hole: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±1.5mil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826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SLOT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0.7mm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84187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Two-drill bit accuracy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Deviation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≦4mil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239838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Countersunk mechanical holes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R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   T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           H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D</a:t>
                      </a: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diameter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±4mil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R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Drill angle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90-165°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Remaining thickness tolerance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Depth Tolerance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diameter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±4mil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Drill angle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90-165°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Remaining thickness tolerance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Depth Tolerance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189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wall roughness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C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C：≦1mil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C：≦1mil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7225" name="椭圆 10"/>
          <p:cNvSpPr/>
          <p:nvPr/>
        </p:nvSpPr>
        <p:spPr>
          <a:xfrm>
            <a:off x="2987675" y="1628775"/>
            <a:ext cx="360363" cy="287338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26" name="椭圆 11"/>
          <p:cNvSpPr/>
          <p:nvPr/>
        </p:nvSpPr>
        <p:spPr>
          <a:xfrm>
            <a:off x="3132138" y="1628775"/>
            <a:ext cx="360362" cy="28733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7227" name="直接连接符 13"/>
          <p:cNvCxnSpPr/>
          <p:nvPr/>
        </p:nvCxnSpPr>
        <p:spPr>
          <a:xfrm flipV="1">
            <a:off x="3132138" y="155733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28" name="直接连接符 14"/>
          <p:cNvCxnSpPr/>
          <p:nvPr/>
        </p:nvCxnSpPr>
        <p:spPr>
          <a:xfrm flipV="1">
            <a:off x="3276600" y="1557338"/>
            <a:ext cx="0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29" name="直接箭头连接符 16"/>
          <p:cNvCxnSpPr/>
          <p:nvPr/>
        </p:nvCxnSpPr>
        <p:spPr>
          <a:xfrm>
            <a:off x="3132138" y="1557338"/>
            <a:ext cx="142875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7230" name="流程图: 联系 17"/>
          <p:cNvSpPr/>
          <p:nvPr/>
        </p:nvSpPr>
        <p:spPr>
          <a:xfrm>
            <a:off x="2771775" y="2349500"/>
            <a:ext cx="215900" cy="288925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31" name="流程图: 联系 18"/>
          <p:cNvSpPr/>
          <p:nvPr/>
        </p:nvSpPr>
        <p:spPr>
          <a:xfrm>
            <a:off x="3203575" y="2349500"/>
            <a:ext cx="215900" cy="288925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7232" name="直接箭头连接符 20"/>
          <p:cNvCxnSpPr>
            <a:stCxn id="7230" idx="6"/>
          </p:cNvCxnSpPr>
          <p:nvPr/>
        </p:nvCxnSpPr>
        <p:spPr>
          <a:xfrm>
            <a:off x="2987675" y="2493963"/>
            <a:ext cx="217488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22" name="剪去单角的矩形 21"/>
          <p:cNvSpPr/>
          <p:nvPr/>
        </p:nvSpPr>
        <p:spPr bwMode="auto">
          <a:xfrm>
            <a:off x="2484438" y="4797425"/>
            <a:ext cx="482600" cy="287338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34" name="流程图: 过程 16"/>
          <p:cNvSpPr/>
          <p:nvPr/>
        </p:nvSpPr>
        <p:spPr>
          <a:xfrm>
            <a:off x="3059113" y="5661025"/>
            <a:ext cx="288925" cy="612775"/>
          </a:xfrm>
          <a:prstGeom prst="flowChartProcess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剪去单角的矩形 18"/>
          <p:cNvSpPr/>
          <p:nvPr/>
        </p:nvSpPr>
        <p:spPr bwMode="auto">
          <a:xfrm>
            <a:off x="3203846" y="4797152"/>
            <a:ext cx="482600" cy="287338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108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7236" name="直接连接符 20"/>
          <p:cNvCxnSpPr>
            <a:stCxn id="7230" idx="6"/>
          </p:cNvCxnSpPr>
          <p:nvPr/>
        </p:nvCxnSpPr>
        <p:spPr>
          <a:xfrm flipV="1">
            <a:off x="2987675" y="5013325"/>
            <a:ext cx="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7" name="直接连接符 22"/>
          <p:cNvCxnSpPr>
            <a:stCxn id="7230" idx="6"/>
          </p:cNvCxnSpPr>
          <p:nvPr/>
        </p:nvCxnSpPr>
        <p:spPr>
          <a:xfrm flipV="1">
            <a:off x="3203575" y="5013325"/>
            <a:ext cx="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8" name="直接连接符 24"/>
          <p:cNvCxnSpPr>
            <a:stCxn id="19" idx="2"/>
          </p:cNvCxnSpPr>
          <p:nvPr/>
        </p:nvCxnSpPr>
        <p:spPr>
          <a:xfrm>
            <a:off x="3203575" y="4940300"/>
            <a:ext cx="720725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9" name="直接连接符 25"/>
          <p:cNvCxnSpPr>
            <a:stCxn id="19" idx="2"/>
          </p:cNvCxnSpPr>
          <p:nvPr/>
        </p:nvCxnSpPr>
        <p:spPr>
          <a:xfrm>
            <a:off x="3708400" y="5084763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40" name="直接连接符 29"/>
          <p:cNvCxnSpPr>
            <a:stCxn id="19" idx="2"/>
          </p:cNvCxnSpPr>
          <p:nvPr/>
        </p:nvCxnSpPr>
        <p:spPr>
          <a:xfrm>
            <a:off x="3419475" y="4797425"/>
            <a:ext cx="4794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弧形 31"/>
          <p:cNvSpPr/>
          <p:nvPr/>
        </p:nvSpPr>
        <p:spPr bwMode="auto">
          <a:xfrm>
            <a:off x="2483765" y="4509120"/>
            <a:ext cx="792089" cy="720080"/>
          </a:xfrm>
          <a:prstGeom prst="arc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200000" lon="0" rev="24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42" name="流程图: 过程 33"/>
          <p:cNvSpPr/>
          <p:nvPr/>
        </p:nvSpPr>
        <p:spPr>
          <a:xfrm>
            <a:off x="2555875" y="5661025"/>
            <a:ext cx="287338" cy="612775"/>
          </a:xfrm>
          <a:prstGeom prst="flowChartProcess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闪电形 32"/>
          <p:cNvSpPr/>
          <p:nvPr/>
        </p:nvSpPr>
        <p:spPr bwMode="auto">
          <a:xfrm>
            <a:off x="2627783" y="5733255"/>
            <a:ext cx="432049" cy="504056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7200000" rev="96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7244" name="直接连接符 37"/>
          <p:cNvCxnSpPr>
            <a:stCxn id="19" idx="2"/>
          </p:cNvCxnSpPr>
          <p:nvPr/>
        </p:nvCxnSpPr>
        <p:spPr>
          <a:xfrm>
            <a:off x="2771775" y="5949950"/>
            <a:ext cx="0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45" name="直接连接符 38"/>
          <p:cNvCxnSpPr>
            <a:stCxn id="19" idx="2"/>
          </p:cNvCxnSpPr>
          <p:nvPr/>
        </p:nvCxnSpPr>
        <p:spPr>
          <a:xfrm>
            <a:off x="2843213" y="5949950"/>
            <a:ext cx="0" cy="5032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9" name="表格 3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3850" y="260350"/>
          <a:ext cx="8496945" cy="60833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/>
                <a:gridCol w="1224136"/>
                <a:gridCol w="1944216"/>
                <a:gridCol w="2304256"/>
                <a:gridCol w="2016225"/>
              </a:tblGrid>
              <a:tr h="53365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Process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Item</a:t>
                      </a:r>
                      <a:endParaRPr lang="zh-CN" altLang="en-US" sz="1800" dirty="0" smtClean="0"/>
                    </a:p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747120">
                <a:tc rowSpan="5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2800" dirty="0" smtClean="0"/>
                    </a:p>
                    <a:p>
                      <a:endParaRPr lang="en-US" altLang="zh-CN" sz="2800" dirty="0" smtClean="0"/>
                    </a:p>
                    <a:p>
                      <a:endParaRPr lang="en-US" altLang="zh-CN" sz="2800" dirty="0" smtClean="0"/>
                    </a:p>
                    <a:p>
                      <a:r>
                        <a:rPr lang="zh-CN" altLang="en-US" sz="1800" b="1" dirty="0" smtClean="0"/>
                        <a:t>Electroplating</a:t>
                      </a:r>
                      <a:endParaRPr lang="zh-CN" altLang="en-US" sz="1800" b="1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Backlighting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9 Level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9 Level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</a:tr>
              <a:tr h="1600972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sz="1200" dirty="0" smtClean="0"/>
                        <a:t>Max Aspect Ratio</a:t>
                      </a:r>
                      <a:endParaRPr lang="en-US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     </a:t>
                      </a:r>
                      <a:r>
                        <a:rPr lang="en-US" altLang="zh-CN" sz="1200" baseline="0" dirty="0" smtClean="0"/>
                        <a:t>              H                               </a:t>
                      </a:r>
                      <a:endParaRPr lang="en-US" altLang="zh-CN" sz="1200" baseline="0" dirty="0" smtClean="0"/>
                    </a:p>
                    <a:p>
                      <a:r>
                        <a:rPr lang="en-US" altLang="zh-CN" sz="1200" baseline="0" dirty="0" smtClean="0"/>
                        <a:t>           A</a:t>
                      </a:r>
                      <a:endParaRPr lang="en-US" altLang="zh-CN" sz="1200" baseline="0" dirty="0" smtClean="0"/>
                    </a:p>
                    <a:p>
                      <a:endParaRPr lang="en-US" altLang="zh-CN" sz="1200" baseline="0" dirty="0" smtClean="0"/>
                    </a:p>
                    <a:p>
                      <a:r>
                        <a:rPr lang="zh-CN" altLang="en-US" sz="1200" baseline="0" dirty="0" smtClean="0"/>
                        <a:t>    Aspect Ratio</a:t>
                      </a:r>
                      <a:r>
                        <a:rPr lang="en-US" altLang="zh-CN" sz="1200" baseline="0" dirty="0" smtClean="0"/>
                        <a:t>=H/A                                     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6:1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8:1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/>
                </a:tc>
              </a:tr>
              <a:tr h="74712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Copper plating thickness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≥18um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according to requirement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≥18um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（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according to requirement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）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zh-CN" altLang="en-US" sz="1200" dirty="0" smtClean="0"/>
                    </a:p>
                  </a:txBody>
                  <a:tcPr/>
                </a:tc>
              </a:tr>
              <a:tr h="960583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Uniform plating capability</a:t>
                      </a:r>
                      <a:endParaRPr lang="zh-CN" altLang="en-US"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        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≥85%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≥85%</a:t>
                      </a:r>
                      <a:endParaRPr lang="en-US" altLang="zh-CN" sz="1200" dirty="0" smtClean="0"/>
                    </a:p>
                  </a:txBody>
                  <a:tcPr/>
                </a:tc>
              </a:tr>
              <a:tr h="1387509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Depth Capability</a:t>
                      </a:r>
                      <a:endParaRPr lang="zh-CN" altLang="en-US"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≥85%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≥85%</a:t>
                      </a:r>
                      <a:endParaRPr lang="en-US" altLang="zh-CN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33" name="矩形 3"/>
          <p:cNvSpPr/>
          <p:nvPr/>
        </p:nvSpPr>
        <p:spPr>
          <a:xfrm>
            <a:off x="2700338" y="1773238"/>
            <a:ext cx="287337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34" name="矩形 4"/>
          <p:cNvSpPr/>
          <p:nvPr/>
        </p:nvSpPr>
        <p:spPr>
          <a:xfrm>
            <a:off x="3203575" y="1773238"/>
            <a:ext cx="288925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35" name="矩形 5"/>
          <p:cNvSpPr/>
          <p:nvPr/>
        </p:nvSpPr>
        <p:spPr>
          <a:xfrm>
            <a:off x="2700338" y="1700213"/>
            <a:ext cx="287337" cy="730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36" name="矩形 6"/>
          <p:cNvSpPr/>
          <p:nvPr/>
        </p:nvSpPr>
        <p:spPr>
          <a:xfrm>
            <a:off x="2700338" y="2133600"/>
            <a:ext cx="287337" cy="714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37" name="矩形 7"/>
          <p:cNvSpPr/>
          <p:nvPr/>
        </p:nvSpPr>
        <p:spPr>
          <a:xfrm>
            <a:off x="3203575" y="1700213"/>
            <a:ext cx="288925" cy="730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38" name="矩形 8"/>
          <p:cNvSpPr/>
          <p:nvPr/>
        </p:nvSpPr>
        <p:spPr>
          <a:xfrm>
            <a:off x="3203575" y="2133600"/>
            <a:ext cx="288925" cy="714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8239" name="直接连接符 16"/>
          <p:cNvCxnSpPr/>
          <p:nvPr/>
        </p:nvCxnSpPr>
        <p:spPr>
          <a:xfrm>
            <a:off x="3492500" y="1700213"/>
            <a:ext cx="43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40" name="直接连接符 17"/>
          <p:cNvCxnSpPr/>
          <p:nvPr/>
        </p:nvCxnSpPr>
        <p:spPr>
          <a:xfrm>
            <a:off x="3492500" y="2205038"/>
            <a:ext cx="43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41" name="直接箭头连接符 19"/>
          <p:cNvCxnSpPr/>
          <p:nvPr/>
        </p:nvCxnSpPr>
        <p:spPr>
          <a:xfrm>
            <a:off x="3708400" y="1700213"/>
            <a:ext cx="0" cy="50482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8242" name="直接连接符 21"/>
          <p:cNvCxnSpPr/>
          <p:nvPr/>
        </p:nvCxnSpPr>
        <p:spPr>
          <a:xfrm flipV="1">
            <a:off x="2987675" y="2205038"/>
            <a:ext cx="0" cy="179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43" name="直接连接符 22"/>
          <p:cNvCxnSpPr/>
          <p:nvPr/>
        </p:nvCxnSpPr>
        <p:spPr>
          <a:xfrm flipV="1">
            <a:off x="3203575" y="2205038"/>
            <a:ext cx="0" cy="179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44" name="直接箭头连接符 24"/>
          <p:cNvCxnSpPr>
            <a:stCxn id="8233" idx="3"/>
            <a:endCxn id="8234" idx="1"/>
          </p:cNvCxnSpPr>
          <p:nvPr/>
        </p:nvCxnSpPr>
        <p:spPr>
          <a:xfrm>
            <a:off x="2987675" y="1952625"/>
            <a:ext cx="21590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6"/>
          <p:cNvSpPr/>
          <p:nvPr/>
        </p:nvSpPr>
        <p:spPr>
          <a:xfrm>
            <a:off x="2209800" y="4800600"/>
            <a:ext cx="3568700" cy="8540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估计     钻孔后长：</a:t>
            </a:r>
            <a:r>
              <a:rPr lang="en-US" altLang="zh-CN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42.3</a:t>
            </a:r>
            <a:r>
              <a:rPr lang="zh-CN" altLang="en-US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～</a:t>
            </a:r>
            <a:r>
              <a:rPr lang="en-US" altLang="zh-CN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44mil</a:t>
            </a:r>
            <a:endParaRPr lang="en-US" altLang="zh-CN" sz="2000" b="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比</a:t>
            </a:r>
            <a:r>
              <a:rPr lang="en-US" altLang="zh-CN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</a:t>
            </a:r>
            <a:r>
              <a:rPr lang="zh-CN" altLang="en-US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设计偏短达：</a:t>
            </a:r>
            <a:r>
              <a:rPr lang="en-US" altLang="zh-CN" sz="2000" b="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6.7~9mil</a:t>
            </a:r>
            <a:endParaRPr lang="en-US" altLang="zh-CN" sz="2000" b="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171" name="表格 7170"/>
          <p:cNvGraphicFramePr/>
          <p:nvPr>
            <p:custDataLst>
              <p:tags r:id="rId1"/>
            </p:custDataLst>
          </p:nvPr>
        </p:nvGraphicFramePr>
        <p:xfrm>
          <a:off x="323850" y="260350"/>
          <a:ext cx="8641080" cy="6330950"/>
        </p:xfrm>
        <a:graphic>
          <a:graphicData uri="http://schemas.openxmlformats.org/drawingml/2006/table">
            <a:tbl>
              <a:tblPr/>
              <a:tblGrid>
                <a:gridCol w="1025525"/>
                <a:gridCol w="1244600"/>
                <a:gridCol w="1976755"/>
                <a:gridCol w="2233295"/>
                <a:gridCol w="2160905"/>
              </a:tblGrid>
              <a:tr h="6400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Process</a:t>
                      </a:r>
                      <a:endParaRPr lang="en-US" altLang="zh-CN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sym typeface="+mn-ea"/>
                        </a:rPr>
                        <a:t>Item</a:t>
                      </a:r>
                      <a:endParaRPr lang="zh-CN" alt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8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40080">
                <a:tc row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Circuit</a:t>
                      </a:r>
                      <a:endParaRPr lang="en-US" altLang="zh-CN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Alignment accuracy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±3mil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±2mil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32588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Line width/Line space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W       S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52971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Single-sided minimum hole ring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82296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Hole masking capability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Round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6.0mm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，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Slot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3.0mm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single-sided ring</a:t>
                      </a:r>
                      <a:r>
                        <a:rPr lang="zh-CN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zh-CN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≧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Round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6.0mm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，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Slot Hole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*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3.0mm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sym typeface="+mn-ea"/>
                        </a:rPr>
                        <a:t>single-sided ring</a:t>
                      </a:r>
                      <a:r>
                        <a:rPr lang="zh-CN" altLang="zh-CN" sz="1200" b="0" dirty="0">
                          <a:solidFill>
                            <a:srgbClr val="000000"/>
                          </a:solidFill>
                          <a:sym typeface="+mn-ea"/>
                        </a:rPr>
                        <a:t>：</a:t>
                      </a:r>
                      <a:r>
                        <a:rPr lang="zh-CN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≧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5mil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37160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Minimum distance from the line to the edge of the formed hole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           NPTH Hole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  ≥10mil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 ≥8mil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572000" y="1628775"/>
          <a:ext cx="2160588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845"/>
                <a:gridCol w="1368395"/>
              </a:tblGrid>
              <a:tr h="27003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Copper thickness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000" dirty="0" smtClean="0"/>
                        <a:t>Workpiece line width/line spacing</a:t>
                      </a:r>
                      <a:endParaRPr sz="1000" dirty="0" smtClean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5/4mil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6/5mil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8/5mil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875463" y="1557338"/>
          <a:ext cx="1944688" cy="97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</a:tblGrid>
              <a:tr h="183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sym typeface="+mn-ea"/>
                        </a:rPr>
                        <a:t>Copper thickness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000" dirty="0" smtClean="0"/>
                        <a:t>Workpiece line width/line spacing</a:t>
                      </a:r>
                      <a:endParaRPr sz="1000" dirty="0" smtClean="0"/>
                    </a:p>
                  </a:txBody>
                  <a:tcPr/>
                </a:tc>
              </a:tr>
              <a:tr h="155456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4/3mil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5/4mil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6/4mil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572000" y="3068638"/>
          <a:ext cx="216058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</a:tblGrid>
              <a:tr h="255972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ym typeface="+mn-ea"/>
                        </a:rPr>
                        <a:t>Copper thickness</a:t>
                      </a:r>
                      <a:endParaRPr lang="en-US" altLang="zh-CN" sz="1000" dirty="0"/>
                    </a:p>
                    <a:p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Part Holes</a:t>
                      </a:r>
                      <a:endParaRPr lang="zh-CN" alt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Conductive hole</a:t>
                      </a:r>
                      <a:r>
                        <a:rPr lang="en-US" altLang="zh-CN" sz="1100" dirty="0" smtClean="0"/>
                        <a:t>s</a:t>
                      </a:r>
                      <a:endParaRPr lang="en-US" altLang="zh-CN" sz="1100" dirty="0" smtClean="0"/>
                    </a:p>
                  </a:txBody>
                  <a:tcPr/>
                </a:tc>
              </a:tr>
              <a:tr h="255972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6mil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≥5mil</a:t>
                      </a:r>
                      <a:endParaRPr lang="zh-CN" altLang="en-US" sz="1100" dirty="0"/>
                    </a:p>
                  </a:txBody>
                  <a:tcPr/>
                </a:tc>
              </a:tr>
              <a:tr h="255972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7mil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≥6mil</a:t>
                      </a:r>
                      <a:endParaRPr lang="zh-CN" altLang="en-US" sz="1100" dirty="0"/>
                    </a:p>
                  </a:txBody>
                  <a:tcPr/>
                </a:tc>
              </a:tr>
              <a:tr h="255972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2OZ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8mil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≥7mil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梯形 7"/>
          <p:cNvSpPr/>
          <p:nvPr/>
        </p:nvSpPr>
        <p:spPr bwMode="auto">
          <a:xfrm>
            <a:off x="2700338" y="1844675"/>
            <a:ext cx="431800" cy="360363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梯形 8"/>
          <p:cNvSpPr/>
          <p:nvPr/>
        </p:nvSpPr>
        <p:spPr bwMode="auto">
          <a:xfrm>
            <a:off x="3348038" y="1844675"/>
            <a:ext cx="431800" cy="360363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316" name="矩形 11"/>
          <p:cNvSpPr/>
          <p:nvPr/>
        </p:nvSpPr>
        <p:spPr>
          <a:xfrm flipV="1">
            <a:off x="2627313" y="2205038"/>
            <a:ext cx="1152525" cy="7143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9317" name="直接连接符 17"/>
          <p:cNvCxnSpPr/>
          <p:nvPr/>
        </p:nvCxnSpPr>
        <p:spPr>
          <a:xfrm flipV="1">
            <a:off x="3132138" y="1557338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18" name="直接连接符 18"/>
          <p:cNvCxnSpPr/>
          <p:nvPr/>
        </p:nvCxnSpPr>
        <p:spPr>
          <a:xfrm flipV="1">
            <a:off x="2700338" y="1557338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19" name="直接连接符 19"/>
          <p:cNvCxnSpPr/>
          <p:nvPr/>
        </p:nvCxnSpPr>
        <p:spPr>
          <a:xfrm flipV="1">
            <a:off x="3348038" y="1557338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20" name="矩形 20"/>
          <p:cNvSpPr/>
          <p:nvPr/>
        </p:nvSpPr>
        <p:spPr>
          <a:xfrm>
            <a:off x="2700338" y="3068638"/>
            <a:ext cx="576262" cy="5048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1" name="矩形 21"/>
          <p:cNvSpPr/>
          <p:nvPr/>
        </p:nvSpPr>
        <p:spPr>
          <a:xfrm>
            <a:off x="2843213" y="2924175"/>
            <a:ext cx="433387" cy="144463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2" name="矩形 22"/>
          <p:cNvSpPr/>
          <p:nvPr/>
        </p:nvSpPr>
        <p:spPr>
          <a:xfrm>
            <a:off x="3492500" y="3068638"/>
            <a:ext cx="574675" cy="5048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3" name="矩形 23"/>
          <p:cNvSpPr/>
          <p:nvPr/>
        </p:nvSpPr>
        <p:spPr>
          <a:xfrm>
            <a:off x="3492500" y="2924175"/>
            <a:ext cx="431800" cy="144463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4" name="矩形 24"/>
          <p:cNvSpPr/>
          <p:nvPr/>
        </p:nvSpPr>
        <p:spPr>
          <a:xfrm>
            <a:off x="2843213" y="3573463"/>
            <a:ext cx="433387" cy="1428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5" name="矩形 25"/>
          <p:cNvSpPr/>
          <p:nvPr/>
        </p:nvSpPr>
        <p:spPr>
          <a:xfrm>
            <a:off x="3492500" y="3573463"/>
            <a:ext cx="431800" cy="14287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9326" name="直接连接符 27"/>
          <p:cNvCxnSpPr/>
          <p:nvPr/>
        </p:nvCxnSpPr>
        <p:spPr>
          <a:xfrm>
            <a:off x="2843213" y="3716338"/>
            <a:ext cx="0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27" name="直接连接符 28"/>
          <p:cNvCxnSpPr/>
          <p:nvPr/>
        </p:nvCxnSpPr>
        <p:spPr>
          <a:xfrm>
            <a:off x="3276600" y="3716338"/>
            <a:ext cx="0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28" name="椭圆 29"/>
          <p:cNvSpPr/>
          <p:nvPr/>
        </p:nvSpPr>
        <p:spPr>
          <a:xfrm>
            <a:off x="3203575" y="5661025"/>
            <a:ext cx="431800" cy="431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29" name="矩形 30"/>
          <p:cNvSpPr/>
          <p:nvPr/>
        </p:nvSpPr>
        <p:spPr>
          <a:xfrm>
            <a:off x="2916238" y="5300663"/>
            <a:ext cx="914400" cy="1428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9330" name="直接箭头连接符 36"/>
          <p:cNvCxnSpPr>
            <a:stCxn id="9328" idx="0"/>
          </p:cNvCxnSpPr>
          <p:nvPr/>
        </p:nvCxnSpPr>
        <p:spPr>
          <a:xfrm flipV="1">
            <a:off x="3419475" y="5443538"/>
            <a:ext cx="0" cy="21748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875463" y="3141663"/>
          <a:ext cx="1944688" cy="102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576064"/>
                <a:gridCol w="648072"/>
              </a:tblGrid>
              <a:tr h="216370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ym typeface="+mn-ea"/>
                        </a:rPr>
                        <a:t>Copper thickness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Part Holes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Conductive hole</a:t>
                      </a:r>
                      <a:r>
                        <a:rPr lang="en-US" altLang="zh-CN" sz="1000" dirty="0" smtClean="0"/>
                        <a:t>s</a:t>
                      </a:r>
                      <a:endParaRPr lang="en-US" altLang="zh-CN" sz="1000" dirty="0" smtClean="0"/>
                    </a:p>
                  </a:txBody>
                  <a:tcPr/>
                </a:tc>
              </a:tr>
              <a:tr h="21637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5mil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≥4mil</a:t>
                      </a:r>
                      <a:endParaRPr lang="zh-CN" altLang="en-US" sz="1100" dirty="0"/>
                    </a:p>
                  </a:txBody>
                  <a:tcPr/>
                </a:tc>
              </a:tr>
              <a:tr h="21637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6mil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≥5mil</a:t>
                      </a:r>
                      <a:endParaRPr lang="zh-CN" altLang="en-US" sz="1100" dirty="0"/>
                    </a:p>
                  </a:txBody>
                  <a:tcPr/>
                </a:tc>
              </a:tr>
              <a:tr h="21637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2OZ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/>
                        <a:t>≥</a:t>
                      </a:r>
                      <a:r>
                        <a:rPr lang="en-US" altLang="zh-CN" sz="1100" dirty="0" smtClean="0"/>
                        <a:t>8mil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≥7mil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" name="表格 3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3850" y="260350"/>
          <a:ext cx="8640763" cy="59563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5160"/>
                <a:gridCol w="1244838"/>
                <a:gridCol w="1977095"/>
                <a:gridCol w="2233305"/>
                <a:gridCol w="2160241"/>
              </a:tblGrid>
              <a:tr h="614295"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Process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dirty="0" smtClean="0"/>
                    </a:p>
                    <a:p>
                      <a:pPr algn="ctr"/>
                      <a:r>
                        <a:rPr lang="en-US" altLang="zh-CN" sz="1800" dirty="0" smtClean="0">
                          <a:sym typeface="+mn-ea"/>
                        </a:rPr>
                        <a:t>Item</a:t>
                      </a:r>
                      <a:endParaRPr lang="zh-CN" altLang="en-US" sz="1800" dirty="0" smtClean="0"/>
                    </a:p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/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1423540">
                <a:tc rowSpan="4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  </a:t>
                      </a:r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dirty="0" smtClean="0"/>
                        <a:t>Etching</a:t>
                      </a:r>
                      <a:endParaRPr lang="zh-CN" altLang="en-US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  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Etching factor</a:t>
                      </a:r>
                      <a:endParaRPr lang="zh-CN" altLang="en-US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zh-CN" altLang="en-US" sz="1200" dirty="0" smtClean="0">
                          <a:sym typeface="+mn-ea"/>
                        </a:rPr>
                        <a:t>Etching factor</a:t>
                      </a:r>
                      <a:endParaRPr lang="zh-CN" altLang="en-US" sz="1200" dirty="0" smtClean="0"/>
                    </a:p>
                    <a:p>
                      <a:r>
                        <a:rPr lang="en-US" altLang="zh-CN" sz="1200" dirty="0" smtClean="0"/>
                        <a:t>=D/C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C=(A-B)/2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≥3.5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zh-CN" altLang="en-US" sz="1200" dirty="0" smtClean="0">
                          <a:sym typeface="+mn-ea"/>
                        </a:rPr>
                        <a:t>Etching factor</a:t>
                      </a:r>
                      <a:endParaRPr lang="zh-CN" altLang="en-US" sz="1200" dirty="0" smtClean="0"/>
                    </a:p>
                    <a:p>
                      <a:r>
                        <a:rPr lang="en-US" altLang="zh-CN" sz="1200" dirty="0" smtClean="0"/>
                        <a:t>=D/C</a:t>
                      </a:r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C=(A-B)/2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≥3.5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1622798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Etched text line width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    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   b</a:t>
                      </a: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aseline="0" dirty="0" smtClean="0"/>
                        <a:t>             </a:t>
                      </a:r>
                      <a:r>
                        <a:rPr lang="en-US" altLang="zh-CN" sz="1200" dirty="0" smtClean="0"/>
                        <a:t> a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68986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BGA size</a:t>
                      </a:r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Min 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0.25mm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HASL Min 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0.3mm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 smtClean="0"/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Min 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0.25mm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HASL Min 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0.3mm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1171692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Line width control</a:t>
                      </a:r>
                      <a:r>
                        <a:rPr lang="zh-CN" altLang="en-US" sz="1200" dirty="0" smtClean="0"/>
                        <a:t>  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baseline="0" dirty="0" smtClean="0"/>
                    </a:p>
                    <a:p>
                      <a:r>
                        <a:rPr lang="en-US" altLang="zh-CN" sz="1200" baseline="0" dirty="0" smtClean="0"/>
                        <a:t>                    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±15%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±10%</a:t>
                      </a:r>
                      <a:endParaRPr lang="en-US" altLang="zh-CN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300" name="Group 3"/>
          <p:cNvGrpSpPr/>
          <p:nvPr/>
        </p:nvGrpSpPr>
        <p:grpSpPr>
          <a:xfrm>
            <a:off x="2627313" y="1412875"/>
            <a:ext cx="1800225" cy="944563"/>
            <a:chOff x="0" y="0"/>
            <a:chExt cx="4224" cy="1824"/>
          </a:xfrm>
        </p:grpSpPr>
        <p:sp>
          <p:nvSpPr>
            <p:cNvPr id="11301" name="Rectangle 4"/>
            <p:cNvSpPr/>
            <p:nvPr/>
          </p:nvSpPr>
          <p:spPr>
            <a:xfrm>
              <a:off x="0" y="0"/>
              <a:ext cx="4224" cy="1824"/>
            </a:xfrm>
            <a:prstGeom prst="rect">
              <a:avLst/>
            </a:prstGeom>
            <a:solidFill>
              <a:schemeClr val="tx2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2" name="Rectangle 5"/>
            <p:cNvSpPr/>
            <p:nvPr/>
          </p:nvSpPr>
          <p:spPr>
            <a:xfrm>
              <a:off x="1344" y="384"/>
              <a:ext cx="1440" cy="144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3" name="Rectangle 6"/>
            <p:cNvSpPr/>
            <p:nvPr/>
          </p:nvSpPr>
          <p:spPr>
            <a:xfrm>
              <a:off x="735" y="912"/>
              <a:ext cx="2688" cy="144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4" name="Rectangle 7"/>
            <p:cNvSpPr/>
            <p:nvPr/>
          </p:nvSpPr>
          <p:spPr>
            <a:xfrm>
              <a:off x="1344" y="528"/>
              <a:ext cx="1440" cy="384"/>
            </a:xfrm>
            <a:prstGeom prst="rect">
              <a:avLst/>
            </a:prstGeom>
            <a:solidFill>
              <a:srgbClr val="FF9933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5" name="Oval 8"/>
            <p:cNvSpPr/>
            <p:nvPr/>
          </p:nvSpPr>
          <p:spPr>
            <a:xfrm>
              <a:off x="1093" y="528"/>
              <a:ext cx="432" cy="3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6" name="Oval 9"/>
            <p:cNvSpPr/>
            <p:nvPr/>
          </p:nvSpPr>
          <p:spPr>
            <a:xfrm>
              <a:off x="2606" y="528"/>
              <a:ext cx="432" cy="384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07" name="Line 10"/>
            <p:cNvSpPr/>
            <p:nvPr/>
          </p:nvSpPr>
          <p:spPr>
            <a:xfrm flipV="1">
              <a:off x="1355" y="144"/>
              <a:ext cx="1" cy="240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08" name="Line 11"/>
            <p:cNvSpPr/>
            <p:nvPr/>
          </p:nvSpPr>
          <p:spPr>
            <a:xfrm flipV="1">
              <a:off x="2773" y="144"/>
              <a:ext cx="1" cy="240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09" name="Line 12"/>
            <p:cNvSpPr/>
            <p:nvPr/>
          </p:nvSpPr>
          <p:spPr>
            <a:xfrm>
              <a:off x="1344" y="288"/>
              <a:ext cx="1440" cy="1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11310" name="Line 13"/>
            <p:cNvSpPr/>
            <p:nvPr/>
          </p:nvSpPr>
          <p:spPr>
            <a:xfrm>
              <a:off x="1344" y="912"/>
              <a:ext cx="1" cy="480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11" name="Line 14"/>
            <p:cNvSpPr/>
            <p:nvPr/>
          </p:nvSpPr>
          <p:spPr>
            <a:xfrm>
              <a:off x="1536" y="720"/>
              <a:ext cx="1" cy="672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12" name="Line 15"/>
            <p:cNvSpPr/>
            <p:nvPr/>
          </p:nvSpPr>
          <p:spPr>
            <a:xfrm>
              <a:off x="2611" y="720"/>
              <a:ext cx="1" cy="672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13" name="Line 16"/>
            <p:cNvSpPr/>
            <p:nvPr/>
          </p:nvSpPr>
          <p:spPr>
            <a:xfrm>
              <a:off x="1344" y="1200"/>
              <a:ext cx="192" cy="1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11314" name="Line 17"/>
            <p:cNvSpPr/>
            <p:nvPr/>
          </p:nvSpPr>
          <p:spPr>
            <a:xfrm>
              <a:off x="1536" y="1200"/>
              <a:ext cx="1056" cy="1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11315" name="Text Box 18"/>
            <p:cNvSpPr txBox="1"/>
            <p:nvPr/>
          </p:nvSpPr>
          <p:spPr>
            <a:xfrm>
              <a:off x="1968" y="0"/>
              <a:ext cx="528" cy="2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16" name="Text Box 19"/>
            <p:cNvSpPr txBox="1"/>
            <p:nvPr/>
          </p:nvSpPr>
          <p:spPr>
            <a:xfrm>
              <a:off x="1968" y="1152"/>
              <a:ext cx="528" cy="2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zh-CN" altLang="zh-CN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17" name="Text Box 20"/>
            <p:cNvSpPr txBox="1"/>
            <p:nvPr/>
          </p:nvSpPr>
          <p:spPr>
            <a:xfrm>
              <a:off x="1322" y="1200"/>
              <a:ext cx="528" cy="2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zh-CN" altLang="zh-CN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18" name="Line 21"/>
            <p:cNvSpPr/>
            <p:nvPr/>
          </p:nvSpPr>
          <p:spPr>
            <a:xfrm flipH="1">
              <a:off x="2880" y="288"/>
              <a:ext cx="240" cy="144"/>
            </a:xfrm>
            <a:prstGeom prst="line">
              <a:avLst/>
            </a:prstGeom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319" name="Text Box 22"/>
            <p:cNvSpPr txBox="1"/>
            <p:nvPr/>
          </p:nvSpPr>
          <p:spPr>
            <a:xfrm>
              <a:off x="3168" y="96"/>
              <a:ext cx="81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抗蚀层</a:t>
              </a:r>
              <a:endParaRPr lang="zh-CN" altLang="en-US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20" name="Line 23"/>
            <p:cNvSpPr/>
            <p:nvPr/>
          </p:nvSpPr>
          <p:spPr>
            <a:xfrm flipH="1" flipV="1">
              <a:off x="3024" y="1152"/>
              <a:ext cx="288" cy="240"/>
            </a:xfrm>
            <a:prstGeom prst="line">
              <a:avLst/>
            </a:prstGeom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321" name="Text Box 24"/>
            <p:cNvSpPr txBox="1"/>
            <p:nvPr/>
          </p:nvSpPr>
          <p:spPr>
            <a:xfrm>
              <a:off x="3264" y="1344"/>
              <a:ext cx="62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基材</a:t>
              </a:r>
              <a:endParaRPr lang="zh-CN" altLang="en-US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22" name="Line 25"/>
            <p:cNvSpPr/>
            <p:nvPr/>
          </p:nvSpPr>
          <p:spPr>
            <a:xfrm>
              <a:off x="720" y="624"/>
              <a:ext cx="720" cy="96"/>
            </a:xfrm>
            <a:prstGeom prst="line">
              <a:avLst/>
            </a:prstGeom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1323" name="Text Box 26"/>
            <p:cNvSpPr txBox="1"/>
            <p:nvPr/>
          </p:nvSpPr>
          <p:spPr>
            <a:xfrm>
              <a:off x="48" y="480"/>
              <a:ext cx="72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铜线路</a:t>
              </a:r>
              <a:endParaRPr lang="zh-CN" altLang="en-US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24" name="Line 27"/>
            <p:cNvSpPr/>
            <p:nvPr/>
          </p:nvSpPr>
          <p:spPr>
            <a:xfrm>
              <a:off x="2736" y="528"/>
              <a:ext cx="336" cy="0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25" name="Line 28"/>
            <p:cNvSpPr/>
            <p:nvPr/>
          </p:nvSpPr>
          <p:spPr>
            <a:xfrm>
              <a:off x="2747" y="912"/>
              <a:ext cx="336" cy="0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26" name="Line 29"/>
            <p:cNvSpPr/>
            <p:nvPr/>
          </p:nvSpPr>
          <p:spPr>
            <a:xfrm>
              <a:off x="2928" y="528"/>
              <a:ext cx="0" cy="384"/>
            </a:xfrm>
            <a:prstGeom prst="line">
              <a:avLst/>
            </a:prstGeom>
            <a:ln w="28575" cap="flat" cmpd="sng">
              <a:solidFill>
                <a:srgbClr val="FF0066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11327" name="Text Box 30"/>
            <p:cNvSpPr txBox="1"/>
            <p:nvPr/>
          </p:nvSpPr>
          <p:spPr>
            <a:xfrm>
              <a:off x="2922" y="576"/>
              <a:ext cx="528" cy="2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1000" dirty="0">
                  <a:solidFill>
                    <a:srgbClr val="FFFF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endParaRPr lang="zh-CN" altLang="zh-CN" sz="10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3276600" y="2276475"/>
            <a:ext cx="1008063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4" name="表格 3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643438" y="2636838"/>
          <a:ext cx="208915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77"/>
                <a:gridCol w="696077"/>
                <a:gridCol w="696077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Copper thickness</a:t>
                      </a:r>
                      <a:endParaRPr lang="en-US" altLang="zh-CN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text width</a:t>
                      </a:r>
                      <a:r>
                        <a:rPr lang="zh-CN" altLang="en-US" sz="1000" dirty="0" smtClean="0"/>
                        <a:t> </a:t>
                      </a:r>
                      <a:r>
                        <a:rPr lang="en-US" altLang="zh-CN" sz="1000" dirty="0" smtClean="0"/>
                        <a:t>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text height b</a:t>
                      </a:r>
                      <a:endParaRPr lang="zh-CN" alt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8mil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30mil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10mil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35mil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12mil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40mil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矩形 34"/>
          <p:cNvSpPr/>
          <p:nvPr/>
        </p:nvSpPr>
        <p:spPr>
          <a:xfrm>
            <a:off x="2987823" y="2780927"/>
            <a:ext cx="864096" cy="9233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5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B</a:t>
            </a:r>
            <a:endParaRPr kumimoji="1" lang="zh-CN" altLang="en-US" sz="5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352" name="直接连接符 36"/>
          <p:cNvCxnSpPr/>
          <p:nvPr/>
        </p:nvCxnSpPr>
        <p:spPr>
          <a:xfrm flipH="1">
            <a:off x="2700338" y="3068638"/>
            <a:ext cx="43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53" name="直接连接符 37"/>
          <p:cNvCxnSpPr/>
          <p:nvPr/>
        </p:nvCxnSpPr>
        <p:spPr>
          <a:xfrm flipH="1">
            <a:off x="2771775" y="3500438"/>
            <a:ext cx="43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54" name="直接连接符 39"/>
          <p:cNvCxnSpPr/>
          <p:nvPr/>
        </p:nvCxnSpPr>
        <p:spPr>
          <a:xfrm>
            <a:off x="3276600" y="3429000"/>
            <a:ext cx="0" cy="3603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55" name="直接连接符 40"/>
          <p:cNvCxnSpPr/>
          <p:nvPr/>
        </p:nvCxnSpPr>
        <p:spPr>
          <a:xfrm>
            <a:off x="3348038" y="3500438"/>
            <a:ext cx="0" cy="360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875463" y="2636838"/>
          <a:ext cx="208915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77"/>
                <a:gridCol w="696077"/>
                <a:gridCol w="696077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Copper thickness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text width</a:t>
                      </a:r>
                      <a:r>
                        <a:rPr lang="zh-CN" altLang="en-US" sz="1000" dirty="0" smtClean="0"/>
                        <a:t> </a:t>
                      </a:r>
                      <a:r>
                        <a:rPr lang="en-US" altLang="zh-CN" sz="1000" dirty="0" smtClean="0"/>
                        <a:t>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text height b</a:t>
                      </a:r>
                      <a:endParaRPr lang="zh-CN" alt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8mil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30mil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10mil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35mil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12mil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40mil</a:t>
                      </a:r>
                      <a:endParaRPr lang="zh-CN" alt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椭圆 4"/>
          <p:cNvSpPr/>
          <p:nvPr/>
        </p:nvSpPr>
        <p:spPr>
          <a:xfrm>
            <a:off x="3276600" y="836613"/>
            <a:ext cx="574675" cy="4318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670" y="39370"/>
          <a:ext cx="9010015" cy="7473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1575"/>
                <a:gridCol w="1195070"/>
                <a:gridCol w="2061845"/>
                <a:gridCol w="2443480"/>
                <a:gridCol w="2138045"/>
              </a:tblGrid>
              <a:tr h="659765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Process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ym typeface="+mn-ea"/>
                        </a:rPr>
                        <a:t>Item</a:t>
                      </a:r>
                      <a:endParaRPr lang="zh-CN" altLang="en-US" sz="1800" dirty="0" smtClean="0"/>
                    </a:p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/>
                    </a:p>
                  </a:txBody>
                  <a:tcPr/>
                </a:tc>
              </a:tr>
              <a:tr h="509905">
                <a:tc rowSpan="7"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zh-CN" altLang="en-US" sz="1200" dirty="0" smtClean="0"/>
                        <a:t>   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sz="1800" b="1" dirty="0" smtClean="0"/>
                        <a:t>Soldering</a:t>
                      </a:r>
                      <a:endParaRPr lang="en-US" altLang="zh-CN" sz="18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Alignment accuracy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 ±3mil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±3mil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84836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Non-Tented via/Exposed Via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≥4mil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2mil  SMD:3mil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≥2.5mil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BGA</a:t>
                      </a:r>
                      <a:r>
                        <a:rPr lang="zh-CN" altLang="en-US" sz="1200" dirty="0" smtClean="0">
                          <a:latin typeface="宋体" panose="02010600030101010101" pitchFamily="2" charset="-122"/>
                          <a:ea typeface="+mn-ea"/>
                        </a:rPr>
                        <a:t>：</a:t>
                      </a:r>
                      <a:r>
                        <a:rPr lang="en-US" altLang="zh-CN" sz="1200" dirty="0" smtClean="0">
                          <a:latin typeface="宋体" panose="02010600030101010101" pitchFamily="2" charset="-122"/>
                          <a:ea typeface="+mn-ea"/>
                        </a:rPr>
                        <a:t>1.5mil  SMD:2.5mil</a:t>
                      </a: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/>
                </a:tc>
              </a:tr>
              <a:tr h="112077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Minimum oil bridge width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        a</a:t>
                      </a:r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  <a:tr h="103632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en-US" altLang="zh-CN" sz="1200" dirty="0" smtClean="0"/>
                        <a:t>Solder resist side corrosion amount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                    a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84836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Minimum distance from </a:t>
                      </a:r>
                      <a:r>
                        <a:rPr lang="en-US" altLang="zh-CN" sz="1200" dirty="0" smtClean="0"/>
                        <a:t>exposed via</a:t>
                      </a:r>
                      <a:r>
                        <a:rPr lang="zh-CN" altLang="en-US" sz="1200" dirty="0" smtClean="0"/>
                        <a:t> to line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               </a:t>
                      </a:r>
                      <a:r>
                        <a:rPr lang="en-US" altLang="zh-CN" sz="1200" dirty="0" smtClean="0"/>
                        <a:t> 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3mil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2.5mil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122491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lang="zh-CN" altLang="en-US" sz="1200" dirty="0" smtClean="0"/>
                        <a:t>Minimum lower oil grid</a:t>
                      </a:r>
                      <a:endParaRPr lang="zh-CN" altLang="en-US" sz="1200" dirty="0" smtClean="0"/>
                    </a:p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                        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224915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200" dirty="0" smtClean="0"/>
                    </a:p>
                    <a:p>
                      <a:pPr algn="ctr"/>
                      <a:r>
                        <a:rPr sz="1200" dirty="0" smtClean="0"/>
                        <a:t> Hole plugging capacity</a:t>
                      </a:r>
                      <a:endParaRPr sz="1200" dirty="0" smtClean="0"/>
                    </a:p>
                    <a:p>
                      <a:pPr algn="ctr"/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  <a:p>
                      <a:r>
                        <a:rPr lang="en-US" altLang="zh-CN" sz="1200" dirty="0" smtClean="0"/>
                        <a:t>Board thickness1.6mm</a:t>
                      </a:r>
                      <a:r>
                        <a:rPr lang="zh-CN" altLang="en-US" sz="1200" dirty="0" smtClean="0"/>
                        <a:t>，Maximum plug hole drill nozzle：</a:t>
                      </a:r>
                      <a:r>
                        <a:rPr lang="en-US" altLang="zh-CN" sz="1200" dirty="0" smtClean="0"/>
                        <a:t>0.7mm</a:t>
                      </a:r>
                      <a:r>
                        <a:rPr lang="zh-CN" altLang="en-US" sz="1200" dirty="0" smtClean="0"/>
                        <a:t>（</a:t>
                      </a:r>
                      <a:r>
                        <a:rPr lang="en-US" altLang="zh-CN" sz="1200" dirty="0" smtClean="0"/>
                        <a:t>thickness/drill nozzle</a:t>
                      </a: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2.5</a:t>
                      </a:r>
                      <a:r>
                        <a:rPr lang="zh-CN" altLang="en-US" sz="1200" dirty="0" smtClean="0"/>
                        <a:t>）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/>
                        <a:t>Board thickness1.6mm</a:t>
                      </a:r>
                      <a:r>
                        <a:rPr lang="zh-CN" altLang="en-US" sz="1200" dirty="0" smtClean="0"/>
                        <a:t>，Maximum plug hole drill nozzle：</a:t>
                      </a:r>
                      <a:r>
                        <a:rPr lang="en-US" altLang="zh-CN" sz="1200" dirty="0" smtClean="0"/>
                        <a:t>0.7mm</a:t>
                      </a:r>
                      <a:r>
                        <a:rPr lang="zh-CN" altLang="en-US" sz="1200" dirty="0" smtClean="0"/>
                        <a:t>（</a:t>
                      </a:r>
                      <a:r>
                        <a:rPr lang="en-US" altLang="zh-CN" sz="1200" dirty="0" smtClean="0">
                          <a:sym typeface="+mn-ea"/>
                        </a:rPr>
                        <a:t>thickness/drill nozzle</a:t>
                      </a:r>
                      <a:r>
                        <a:rPr lang="zh-CN" altLang="en-US" sz="1200" dirty="0" smtClean="0"/>
                        <a:t>≥</a:t>
                      </a:r>
                      <a:r>
                        <a:rPr lang="en-US" altLang="zh-CN" sz="1200" dirty="0" smtClean="0"/>
                        <a:t>2.5</a:t>
                      </a:r>
                      <a:r>
                        <a:rPr lang="zh-CN" altLang="en-US" sz="1200" dirty="0" smtClean="0"/>
                        <a:t>）</a:t>
                      </a:r>
                      <a:endParaRPr lang="en-US" altLang="zh-CN" sz="1200" dirty="0" smtClean="0"/>
                    </a:p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40" name="椭圆 5"/>
          <p:cNvSpPr/>
          <p:nvPr/>
        </p:nvSpPr>
        <p:spPr>
          <a:xfrm>
            <a:off x="3276600" y="908050"/>
            <a:ext cx="431800" cy="4318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1" name="椭圆 3"/>
          <p:cNvSpPr/>
          <p:nvPr/>
        </p:nvSpPr>
        <p:spPr>
          <a:xfrm>
            <a:off x="3419475" y="1052513"/>
            <a:ext cx="215900" cy="2159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2" name="椭圆 8"/>
          <p:cNvSpPr/>
          <p:nvPr/>
        </p:nvSpPr>
        <p:spPr>
          <a:xfrm>
            <a:off x="2987675" y="1484313"/>
            <a:ext cx="431800" cy="43338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3" name="椭圆 9"/>
          <p:cNvSpPr/>
          <p:nvPr/>
        </p:nvSpPr>
        <p:spPr>
          <a:xfrm>
            <a:off x="3059113" y="1557338"/>
            <a:ext cx="287337" cy="28733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4" name="矩形 10"/>
          <p:cNvSpPr/>
          <p:nvPr/>
        </p:nvSpPr>
        <p:spPr>
          <a:xfrm>
            <a:off x="2987675" y="2276475"/>
            <a:ext cx="73025" cy="7207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5" name="矩形 11"/>
          <p:cNvSpPr/>
          <p:nvPr/>
        </p:nvSpPr>
        <p:spPr>
          <a:xfrm>
            <a:off x="2771775" y="2276475"/>
            <a:ext cx="144463" cy="7207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6" name="矩形 12"/>
          <p:cNvSpPr/>
          <p:nvPr/>
        </p:nvSpPr>
        <p:spPr>
          <a:xfrm flipH="1">
            <a:off x="3132138" y="2276475"/>
            <a:ext cx="144462" cy="7207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7" name="矩形 13"/>
          <p:cNvSpPr/>
          <p:nvPr/>
        </p:nvSpPr>
        <p:spPr>
          <a:xfrm flipH="1">
            <a:off x="3492500" y="2276475"/>
            <a:ext cx="144463" cy="7207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8" name="矩形 14"/>
          <p:cNvSpPr/>
          <p:nvPr/>
        </p:nvSpPr>
        <p:spPr>
          <a:xfrm>
            <a:off x="3348038" y="2276475"/>
            <a:ext cx="73025" cy="7207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349" name="直接连接符 24"/>
          <p:cNvCxnSpPr/>
          <p:nvPr/>
        </p:nvCxnSpPr>
        <p:spPr>
          <a:xfrm flipV="1">
            <a:off x="2987675" y="2205038"/>
            <a:ext cx="0" cy="142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50" name="直接连接符 26"/>
          <p:cNvCxnSpPr/>
          <p:nvPr/>
        </p:nvCxnSpPr>
        <p:spPr>
          <a:xfrm flipV="1">
            <a:off x="3059113" y="2205038"/>
            <a:ext cx="0" cy="142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0" name="表格 2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572000" y="1989138"/>
          <a:ext cx="2232249" cy="10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04056"/>
                <a:gridCol w="1152129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Copper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S/M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Others</a:t>
                      </a:r>
                      <a:endParaRPr lang="en-US" altLang="zh-CN" sz="1000" dirty="0"/>
                    </a:p>
                  </a:txBody>
                  <a:tcPr/>
                </a:tc>
              </a:tr>
              <a:tr h="27599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7mil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6mil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8mil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73" name="矩形 30"/>
          <p:cNvSpPr/>
          <p:nvPr/>
        </p:nvSpPr>
        <p:spPr>
          <a:xfrm>
            <a:off x="2700338" y="3644900"/>
            <a:ext cx="1223962" cy="144463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4" name="流程图: 手动操作 31"/>
          <p:cNvSpPr/>
          <p:nvPr/>
        </p:nvSpPr>
        <p:spPr>
          <a:xfrm>
            <a:off x="2916238" y="3357563"/>
            <a:ext cx="576262" cy="287337"/>
          </a:xfrm>
          <a:prstGeom prst="flowChartManualOperation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375" name="直接连接符 33"/>
          <p:cNvCxnSpPr/>
          <p:nvPr/>
        </p:nvCxnSpPr>
        <p:spPr>
          <a:xfrm flipV="1">
            <a:off x="3348038" y="3213100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76" name="直接连接符 34"/>
          <p:cNvCxnSpPr/>
          <p:nvPr/>
        </p:nvCxnSpPr>
        <p:spPr>
          <a:xfrm flipV="1">
            <a:off x="3492500" y="3213100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0" y="3201035"/>
          <a:ext cx="2304415" cy="118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290"/>
                <a:gridCol w="1635125"/>
              </a:tblGrid>
              <a:tr h="39624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Solder color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Side erosion amount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Green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White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1.5mil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30226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Black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1.5mil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94" name="椭圆 39"/>
          <p:cNvSpPr/>
          <p:nvPr/>
        </p:nvSpPr>
        <p:spPr>
          <a:xfrm>
            <a:off x="2700338" y="4076700"/>
            <a:ext cx="431800" cy="4318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5" name="椭圆 38"/>
          <p:cNvSpPr/>
          <p:nvPr/>
        </p:nvSpPr>
        <p:spPr>
          <a:xfrm>
            <a:off x="2771775" y="4149725"/>
            <a:ext cx="288925" cy="288925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6" name="矩形 40"/>
          <p:cNvSpPr/>
          <p:nvPr/>
        </p:nvSpPr>
        <p:spPr>
          <a:xfrm>
            <a:off x="3348038" y="4076700"/>
            <a:ext cx="73025" cy="5032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397" name="直接箭头连接符 44"/>
          <p:cNvCxnSpPr/>
          <p:nvPr/>
        </p:nvCxnSpPr>
        <p:spPr>
          <a:xfrm>
            <a:off x="3132138" y="4292600"/>
            <a:ext cx="21590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graphicFrame>
        <p:nvGraphicFramePr>
          <p:cNvPr id="46" name="表格 4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06620" y="5085080"/>
          <a:ext cx="2097405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220"/>
                <a:gridCol w="1353185"/>
              </a:tblGrid>
              <a:tr h="29337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Copper</a:t>
                      </a:r>
                      <a:endParaRPr lang="en-US" altLang="zh-CN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Grid width</a:t>
                      </a:r>
                      <a:endParaRPr lang="en-US" altLang="zh-CN" sz="1000" dirty="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6mil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8mil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10mil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415" name="矩形 46"/>
          <p:cNvSpPr/>
          <p:nvPr/>
        </p:nvSpPr>
        <p:spPr>
          <a:xfrm>
            <a:off x="3419475" y="4797425"/>
            <a:ext cx="73025" cy="5032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16" name="矩形 47"/>
          <p:cNvSpPr/>
          <p:nvPr/>
        </p:nvSpPr>
        <p:spPr>
          <a:xfrm>
            <a:off x="3059113" y="4797425"/>
            <a:ext cx="73025" cy="5032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17" name="矩形 48"/>
          <p:cNvSpPr/>
          <p:nvPr/>
        </p:nvSpPr>
        <p:spPr>
          <a:xfrm>
            <a:off x="3203575" y="4797425"/>
            <a:ext cx="73025" cy="5032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18" name="矩形 49"/>
          <p:cNvSpPr/>
          <p:nvPr/>
        </p:nvSpPr>
        <p:spPr>
          <a:xfrm>
            <a:off x="3635375" y="4797425"/>
            <a:ext cx="73025" cy="503238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19" name="矩形 50"/>
          <p:cNvSpPr/>
          <p:nvPr/>
        </p:nvSpPr>
        <p:spPr>
          <a:xfrm>
            <a:off x="2916238" y="4868863"/>
            <a:ext cx="935037" cy="71437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0" name="矩形 51"/>
          <p:cNvSpPr/>
          <p:nvPr/>
        </p:nvSpPr>
        <p:spPr>
          <a:xfrm>
            <a:off x="2916238" y="5013325"/>
            <a:ext cx="935037" cy="730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1" name="矩形 52"/>
          <p:cNvSpPr/>
          <p:nvPr/>
        </p:nvSpPr>
        <p:spPr>
          <a:xfrm>
            <a:off x="2987675" y="5157788"/>
            <a:ext cx="935038" cy="73025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422" name="直接连接符 57"/>
          <p:cNvCxnSpPr/>
          <p:nvPr/>
        </p:nvCxnSpPr>
        <p:spPr>
          <a:xfrm>
            <a:off x="3635375" y="5300663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23" name="直接连接符 58"/>
          <p:cNvCxnSpPr/>
          <p:nvPr/>
        </p:nvCxnSpPr>
        <p:spPr>
          <a:xfrm>
            <a:off x="3492500" y="5300663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24" name="矩形 11"/>
          <p:cNvSpPr/>
          <p:nvPr/>
        </p:nvSpPr>
        <p:spPr>
          <a:xfrm>
            <a:off x="2627313" y="6021388"/>
            <a:ext cx="215900" cy="4318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5" name="矩形 11"/>
          <p:cNvSpPr/>
          <p:nvPr/>
        </p:nvSpPr>
        <p:spPr>
          <a:xfrm>
            <a:off x="3059113" y="6021388"/>
            <a:ext cx="217487" cy="4318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6" name="矩形 11"/>
          <p:cNvSpPr/>
          <p:nvPr/>
        </p:nvSpPr>
        <p:spPr>
          <a:xfrm>
            <a:off x="2843213" y="6021388"/>
            <a:ext cx="21590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7" name="矩形 11"/>
          <p:cNvSpPr/>
          <p:nvPr/>
        </p:nvSpPr>
        <p:spPr>
          <a:xfrm>
            <a:off x="2627313" y="5949950"/>
            <a:ext cx="649287" cy="71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428" name="矩形 11"/>
          <p:cNvSpPr/>
          <p:nvPr/>
        </p:nvSpPr>
        <p:spPr>
          <a:xfrm>
            <a:off x="2627313" y="6453188"/>
            <a:ext cx="649287" cy="71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804025" y="1989138"/>
          <a:ext cx="2232249" cy="10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04056"/>
                <a:gridCol w="1152129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Copper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S/M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Others</a:t>
                      </a:r>
                      <a:endParaRPr lang="en-US" altLang="zh-CN" sz="1000" dirty="0"/>
                    </a:p>
                  </a:txBody>
                  <a:tcPr/>
                </a:tc>
              </a:tr>
              <a:tr h="27599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7mil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6mil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8mil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7009130" y="3259455"/>
          <a:ext cx="2026920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45"/>
                <a:gridCol w="1438275"/>
              </a:tblGrid>
              <a:tr h="25400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Solder color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Side erosion amount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Green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White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1.5mil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Black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1.5mil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7009130" y="5054600"/>
          <a:ext cx="2027555" cy="120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455"/>
                <a:gridCol w="1308100"/>
              </a:tblGrid>
              <a:tr h="300355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Copper</a:t>
                      </a:r>
                      <a:endParaRPr lang="en-US" altLang="zh-C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Grid Width</a:t>
                      </a:r>
                      <a:endParaRPr lang="en-US" altLang="zh-CN" sz="1000" dirty="0"/>
                    </a:p>
                  </a:txBody>
                  <a:tcPr/>
                </a:tc>
              </a:tr>
              <a:tr h="30035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HOZ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6mil</a:t>
                      </a:r>
                      <a:endParaRPr lang="zh-CN" altLang="en-US" sz="1000" dirty="0"/>
                    </a:p>
                  </a:txBody>
                  <a:tcPr/>
                </a:tc>
              </a:tr>
              <a:tr h="30035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8mil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  <a:tr h="300355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2OZ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dirty="0" smtClean="0"/>
                        <a:t>≥</a:t>
                      </a:r>
                      <a:r>
                        <a:rPr lang="en-US" altLang="zh-CN" sz="1000" dirty="0" smtClean="0"/>
                        <a:t>10mil</a:t>
                      </a:r>
                      <a:endParaRPr lang="zh-CN" altLang="en-US" sz="1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2" name="表格 10241"/>
          <p:cNvGraphicFramePr/>
          <p:nvPr>
            <p:custDataLst>
              <p:tags r:id="rId1"/>
            </p:custDataLst>
          </p:nvPr>
        </p:nvGraphicFramePr>
        <p:xfrm>
          <a:off x="107950" y="121920"/>
          <a:ext cx="8856980" cy="7437120"/>
        </p:xfrm>
        <a:graphic>
          <a:graphicData uri="http://schemas.openxmlformats.org/drawingml/2006/table">
            <a:tbl>
              <a:tblPr/>
              <a:tblGrid>
                <a:gridCol w="1050925"/>
                <a:gridCol w="1276350"/>
                <a:gridCol w="1805940"/>
                <a:gridCol w="2435225"/>
                <a:gridCol w="2288540"/>
              </a:tblGrid>
              <a:tr h="6400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FFFFFF"/>
                          </a:solidFill>
                          <a:sym typeface="+mn-ea"/>
                        </a:rPr>
                        <a:t>Process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zh-CN" sz="1800" dirty="0" smtClean="0">
                          <a:solidFill>
                            <a:schemeClr val="bg1"/>
                          </a:solidFill>
                          <a:sym typeface="+mn-ea"/>
                        </a:rPr>
                        <a:t>Item</a:t>
                      </a:r>
                      <a:endParaRPr lang="zh-CN" alt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eaLnBrk="1" hangingPunct="1">
                        <a:buNone/>
                      </a:pPr>
                      <a:endParaRPr lang="zh-CN" altLang="en-US" sz="18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Illustration</a:t>
                      </a:r>
                      <a:endParaRPr lang="zh-CN" altLang="en-US" sz="1800" b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Standard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1800" dirty="0">
                          <a:solidFill>
                            <a:srgbClr val="FFFFFF"/>
                          </a:solidFill>
                          <a:sym typeface="+mn-ea"/>
                        </a:rPr>
                        <a:t>Advanced process capability</a:t>
                      </a:r>
                      <a:endParaRPr lang="zh-CN" altLang="en-US" sz="180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88720">
                <a:tc row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Silk screen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Carbon Oil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silk screen size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Height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Width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zh-CN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18872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Silk screen accuracy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6mil                            6mil</a:t>
                      </a:r>
                      <a:endParaRPr lang="zh-CN" altLang="zh-CN" sz="9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±6mil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±5mil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18872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Min distance from Carbon Oil to circuit PAD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≥12mil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≥10mil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23088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Carbon Oil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Space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    a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≥18mil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1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n-US" altLang="zh-CN" sz="12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≥15mil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987823" y="0"/>
            <a:ext cx="864096" cy="1754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5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B</a:t>
            </a:r>
            <a:endParaRPr kumimoji="1" lang="zh-CN" altLang="en-US" sz="5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3349" name="直接连接符 4"/>
          <p:cNvCxnSpPr/>
          <p:nvPr/>
        </p:nvCxnSpPr>
        <p:spPr>
          <a:xfrm flipH="1">
            <a:off x="2843213" y="1052513"/>
            <a:ext cx="4333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50" name="直接连接符 5"/>
          <p:cNvCxnSpPr/>
          <p:nvPr/>
        </p:nvCxnSpPr>
        <p:spPr>
          <a:xfrm flipH="1">
            <a:off x="2843213" y="1557338"/>
            <a:ext cx="4333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51" name="直接连接符 7"/>
          <p:cNvCxnSpPr/>
          <p:nvPr/>
        </p:nvCxnSpPr>
        <p:spPr>
          <a:xfrm>
            <a:off x="3276600" y="155733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52" name="直接连接符 8"/>
          <p:cNvCxnSpPr/>
          <p:nvPr/>
        </p:nvCxnSpPr>
        <p:spPr>
          <a:xfrm>
            <a:off x="3348038" y="155733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427538" y="1196975"/>
          <a:ext cx="2232249" cy="109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83"/>
                <a:gridCol w="744083"/>
                <a:gridCol w="744083"/>
              </a:tblGrid>
              <a:tr h="20231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Copper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legend height</a:t>
                      </a:r>
                      <a:r>
                        <a:rPr lang="en-US" altLang="zh-CN" sz="1200" dirty="0" smtClean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legend widthb</a:t>
                      </a:r>
                      <a:endParaRPr lang="zh-CN" altLang="en-US" sz="12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32mil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5mil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40mil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48mil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8mil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75" name="矩形 10"/>
          <p:cNvSpPr/>
          <p:nvPr/>
        </p:nvSpPr>
        <p:spPr>
          <a:xfrm>
            <a:off x="2627313" y="2565400"/>
            <a:ext cx="1584325" cy="5032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76" name="椭圆 12"/>
          <p:cNvSpPr/>
          <p:nvPr/>
        </p:nvSpPr>
        <p:spPr>
          <a:xfrm>
            <a:off x="2843213" y="2636838"/>
            <a:ext cx="360362" cy="360362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77" name="椭圆 11"/>
          <p:cNvSpPr/>
          <p:nvPr/>
        </p:nvSpPr>
        <p:spPr>
          <a:xfrm>
            <a:off x="2916238" y="2708275"/>
            <a:ext cx="215900" cy="2159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3378" name="直接连接符 14"/>
          <p:cNvCxnSpPr>
            <a:stCxn id="13376" idx="2"/>
          </p:cNvCxnSpPr>
          <p:nvPr/>
        </p:nvCxnSpPr>
        <p:spPr>
          <a:xfrm>
            <a:off x="2843213" y="2816225"/>
            <a:ext cx="0" cy="4683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79" name="直接连接符 15"/>
          <p:cNvCxnSpPr>
            <a:stCxn id="13376" idx="2"/>
          </p:cNvCxnSpPr>
          <p:nvPr/>
        </p:nvCxnSpPr>
        <p:spPr>
          <a:xfrm>
            <a:off x="2916238" y="2816225"/>
            <a:ext cx="0" cy="4683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80" name="矩形 16"/>
          <p:cNvSpPr/>
          <p:nvPr/>
        </p:nvSpPr>
        <p:spPr>
          <a:xfrm>
            <a:off x="3779838" y="2636838"/>
            <a:ext cx="287337" cy="3603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81" name="矩形 17"/>
          <p:cNvSpPr/>
          <p:nvPr/>
        </p:nvSpPr>
        <p:spPr>
          <a:xfrm>
            <a:off x="3851275" y="2708275"/>
            <a:ext cx="144463" cy="215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3382" name="直接连接符 18"/>
          <p:cNvCxnSpPr>
            <a:stCxn id="13376" idx="2"/>
          </p:cNvCxnSpPr>
          <p:nvPr/>
        </p:nvCxnSpPr>
        <p:spPr>
          <a:xfrm>
            <a:off x="3779838" y="2816225"/>
            <a:ext cx="0" cy="4683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83" name="直接连接符 19"/>
          <p:cNvCxnSpPr>
            <a:stCxn id="13376" idx="2"/>
          </p:cNvCxnSpPr>
          <p:nvPr/>
        </p:nvCxnSpPr>
        <p:spPr>
          <a:xfrm>
            <a:off x="3851275" y="2816225"/>
            <a:ext cx="0" cy="4683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84" name="矩形 22"/>
          <p:cNvSpPr/>
          <p:nvPr/>
        </p:nvSpPr>
        <p:spPr>
          <a:xfrm>
            <a:off x="3276600" y="4005263"/>
            <a:ext cx="287338" cy="7207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85" name="矩形 21"/>
          <p:cNvSpPr/>
          <p:nvPr/>
        </p:nvSpPr>
        <p:spPr>
          <a:xfrm>
            <a:off x="3348038" y="4076700"/>
            <a:ext cx="144462" cy="576263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3386" name="直接连接符 24"/>
          <p:cNvCxnSpPr>
            <a:stCxn id="13376" idx="2"/>
          </p:cNvCxnSpPr>
          <p:nvPr/>
        </p:nvCxnSpPr>
        <p:spPr>
          <a:xfrm flipH="1">
            <a:off x="2987675" y="4652963"/>
            <a:ext cx="288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87" name="直接连接符 25"/>
          <p:cNvCxnSpPr>
            <a:stCxn id="13376" idx="2"/>
          </p:cNvCxnSpPr>
          <p:nvPr/>
        </p:nvCxnSpPr>
        <p:spPr>
          <a:xfrm flipH="1">
            <a:off x="2987675" y="4724400"/>
            <a:ext cx="288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88" name="矩形 26"/>
          <p:cNvSpPr/>
          <p:nvPr/>
        </p:nvSpPr>
        <p:spPr>
          <a:xfrm>
            <a:off x="3348038" y="5157788"/>
            <a:ext cx="144462" cy="576262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89" name="矩形 27"/>
          <p:cNvSpPr/>
          <p:nvPr/>
        </p:nvSpPr>
        <p:spPr>
          <a:xfrm>
            <a:off x="2987675" y="5157788"/>
            <a:ext cx="144463" cy="576262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3390" name="直接连接符 29"/>
          <p:cNvCxnSpPr>
            <a:stCxn id="13376" idx="2"/>
          </p:cNvCxnSpPr>
          <p:nvPr/>
        </p:nvCxnSpPr>
        <p:spPr>
          <a:xfrm>
            <a:off x="3132138" y="5732463"/>
            <a:ext cx="0" cy="2889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91" name="直接连接符 30"/>
          <p:cNvCxnSpPr>
            <a:stCxn id="13376" idx="2"/>
          </p:cNvCxnSpPr>
          <p:nvPr/>
        </p:nvCxnSpPr>
        <p:spPr>
          <a:xfrm>
            <a:off x="3348038" y="5732463"/>
            <a:ext cx="0" cy="2889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6" name="表格 2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804025" y="1196975"/>
          <a:ext cx="2052738" cy="109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585"/>
                <a:gridCol w="576064"/>
                <a:gridCol w="792089"/>
              </a:tblGrid>
              <a:tr h="15979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Copper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legend heighta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legend widthb</a:t>
                      </a:r>
                      <a:endParaRPr lang="zh-CN" altLang="en-US" sz="1200" dirty="0"/>
                    </a:p>
                  </a:txBody>
                  <a:tcPr/>
                </a:tc>
              </a:tr>
              <a:tr h="21922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32mil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5mil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1346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40mil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6mil</a:t>
                      </a:r>
                      <a:endParaRPr lang="zh-CN" altLang="en-US" sz="1200" dirty="0"/>
                    </a:p>
                  </a:txBody>
                  <a:tcPr/>
                </a:tc>
              </a:tr>
              <a:tr h="19407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2OZ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48mil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8mil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3dfa79b9-9b62-474e-ae4a-aa47edd1a448}"/>
</p:tagLst>
</file>

<file path=ppt/tags/tag10.xml><?xml version="1.0" encoding="utf-8"?>
<p:tagLst xmlns:p="http://schemas.openxmlformats.org/presentationml/2006/main">
  <p:tag name="KSO_WM_UNIT_TABLE_BEAUTIFY" val="smartTable{259c7c75-0796-4329-a5f9-7daf38ab020b}"/>
</p:tagLst>
</file>

<file path=ppt/tags/tag11.xml><?xml version="1.0" encoding="utf-8"?>
<p:tagLst xmlns:p="http://schemas.openxmlformats.org/presentationml/2006/main">
  <p:tag name="KSO_WM_UNIT_TABLE_BEAUTIFY" val="smartTable{04ea3dca-0a35-4f8a-8822-3ba1aaa6e4d7}"/>
</p:tagLst>
</file>

<file path=ppt/tags/tag12.xml><?xml version="1.0" encoding="utf-8"?>
<p:tagLst xmlns:p="http://schemas.openxmlformats.org/presentationml/2006/main">
  <p:tag name="KSO_WM_UNIT_TABLE_BEAUTIFY" val="smartTable{ee594b7e-c2bc-4594-a3e3-15b83546e45d}"/>
</p:tagLst>
</file>

<file path=ppt/tags/tag13.xml><?xml version="1.0" encoding="utf-8"?>
<p:tagLst xmlns:p="http://schemas.openxmlformats.org/presentationml/2006/main">
  <p:tag name="KSO_WM_UNIT_TABLE_BEAUTIFY" val="smartTable{db8fc101-99c0-4aef-b769-154737412d26}"/>
</p:tagLst>
</file>

<file path=ppt/tags/tag14.xml><?xml version="1.0" encoding="utf-8"?>
<p:tagLst xmlns:p="http://schemas.openxmlformats.org/presentationml/2006/main">
  <p:tag name="KSO_WM_UNIT_TABLE_BEAUTIFY" val="smartTable{2b296743-bd35-4d3a-81d8-cdc0a99e7136}"/>
</p:tagLst>
</file>

<file path=ppt/tags/tag15.xml><?xml version="1.0" encoding="utf-8"?>
<p:tagLst xmlns:p="http://schemas.openxmlformats.org/presentationml/2006/main">
  <p:tag name="KSO_WM_UNIT_TABLE_BEAUTIFY" val="smartTable{d3d16af0-6683-4864-ad52-72731000d14d}"/>
</p:tagLst>
</file>

<file path=ppt/tags/tag16.xml><?xml version="1.0" encoding="utf-8"?>
<p:tagLst xmlns:p="http://schemas.openxmlformats.org/presentationml/2006/main">
  <p:tag name="KSO_WM_UNIT_TABLE_BEAUTIFY" val="smartTable{ee2a0ee1-5320-450e-a8d0-2e9d740d1e29}"/>
  <p:tag name="TABLE_ENDDRAG_ORIGIN_RECT" val="709*588"/>
  <p:tag name="TABLE_ENDDRAG_RECT" val="2*3*709*588"/>
</p:tagLst>
</file>

<file path=ppt/tags/tag17.xml><?xml version="1.0" encoding="utf-8"?>
<p:tagLst xmlns:p="http://schemas.openxmlformats.org/presentationml/2006/main">
  <p:tag name="KSO_WM_UNIT_TABLE_BEAUTIFY" val="smartTable{46815322-e5e8-4299-a9b4-5c04507553e7}"/>
</p:tagLst>
</file>

<file path=ppt/tags/tag18.xml><?xml version="1.0" encoding="utf-8"?>
<p:tagLst xmlns:p="http://schemas.openxmlformats.org/presentationml/2006/main">
  <p:tag name="KSO_WM_UNIT_TABLE_BEAUTIFY" val="smartTable{50366176-944d-49ff-8aec-29d035b9a37f}"/>
  <p:tag name="TABLE_ENDDRAG_ORIGIN_RECT" val="181*88"/>
  <p:tag name="TABLE_ENDDRAG_RECT" val="360*256*181*88"/>
</p:tagLst>
</file>

<file path=ppt/tags/tag19.xml><?xml version="1.0" encoding="utf-8"?>
<p:tagLst xmlns:p="http://schemas.openxmlformats.org/presentationml/2006/main">
  <p:tag name="KSO_WM_UNIT_TABLE_BEAUTIFY" val="smartTable{104428f6-2f26-4fb1-aa27-1017f09773c4}"/>
  <p:tag name="TABLE_ENDDRAG_ORIGIN_RECT" val="165*92"/>
  <p:tag name="TABLE_ENDDRAG_RECT" val="370*400*165*92"/>
</p:tagLst>
</file>

<file path=ppt/tags/tag2.xml><?xml version="1.0" encoding="utf-8"?>
<p:tagLst xmlns:p="http://schemas.openxmlformats.org/presentationml/2006/main">
  <p:tag name="KSO_WM_UNIT_TABLE_BEAUTIFY" val="smartTable{7c6de89c-45ff-4893-93e8-7b3db083d71f}"/>
</p:tagLst>
</file>

<file path=ppt/tags/tag20.xml><?xml version="1.0" encoding="utf-8"?>
<p:tagLst xmlns:p="http://schemas.openxmlformats.org/presentationml/2006/main">
  <p:tag name="KSO_WM_UNIT_TABLE_BEAUTIFY" val="smartTable{a053d222-9696-44e7-bdca-fb8a9bc2c223}"/>
</p:tagLst>
</file>

<file path=ppt/tags/tag21.xml><?xml version="1.0" encoding="utf-8"?>
<p:tagLst xmlns:p="http://schemas.openxmlformats.org/presentationml/2006/main">
  <p:tag name="KSO_WM_UNIT_TABLE_BEAUTIFY" val="smartTable{ddfaeee8-6d03-4801-bd70-b7b3c5762c00}"/>
  <p:tag name="TABLE_ENDDRAG_ORIGIN_RECT" val="159*79"/>
  <p:tag name="TABLE_ENDDRAG_RECT" val="551*256*159*79"/>
</p:tagLst>
</file>

<file path=ppt/tags/tag22.xml><?xml version="1.0" encoding="utf-8"?>
<p:tagLst xmlns:p="http://schemas.openxmlformats.org/presentationml/2006/main">
  <p:tag name="KSO_WM_UNIT_TABLE_BEAUTIFY" val="smartTable{d00c15b5-be4f-4bda-817b-83a7d13f1ca3}"/>
  <p:tag name="TABLE_ENDDRAG_ORIGIN_RECT" val="159*94"/>
  <p:tag name="TABLE_ENDDRAG_RECT" val="551*398*159*94"/>
</p:tagLst>
</file>

<file path=ppt/tags/tag23.xml><?xml version="1.0" encoding="utf-8"?>
<p:tagLst xmlns:p="http://schemas.openxmlformats.org/presentationml/2006/main">
  <p:tag name="KSO_WM_UNIT_TABLE_BEAUTIFY" val="smartTable{09e9c659-8c72-4753-937c-510d29f6bc8f}"/>
  <p:tag name="TABLE_ENDDRAG_ORIGIN_RECT" val="697*544"/>
  <p:tag name="TABLE_ENDDRAG_RECT" val="8*9*697*544"/>
</p:tagLst>
</file>

<file path=ppt/tags/tag24.xml><?xml version="1.0" encoding="utf-8"?>
<p:tagLst xmlns:p="http://schemas.openxmlformats.org/presentationml/2006/main">
  <p:tag name="KSO_WM_UNIT_TABLE_BEAUTIFY" val="smartTable{cb04603c-1e98-4aa4-a195-88766fa35219}"/>
</p:tagLst>
</file>

<file path=ppt/tags/tag25.xml><?xml version="1.0" encoding="utf-8"?>
<p:tagLst xmlns:p="http://schemas.openxmlformats.org/presentationml/2006/main">
  <p:tag name="KSO_WM_UNIT_TABLE_BEAUTIFY" val="smartTable{5c06ca4d-c00b-4d0c-976e-0f7cb36a1cf0}"/>
</p:tagLst>
</file>

<file path=ppt/tags/tag26.xml><?xml version="1.0" encoding="utf-8"?>
<p:tagLst xmlns:p="http://schemas.openxmlformats.org/presentationml/2006/main">
  <p:tag name="KSO_WM_UNIT_TABLE_BEAUTIFY" val="smartTable{4afe7d49-d8e1-4017-91fe-f1b34f2d6a9f}"/>
</p:tagLst>
</file>

<file path=ppt/tags/tag27.xml><?xml version="1.0" encoding="utf-8"?>
<p:tagLst xmlns:p="http://schemas.openxmlformats.org/presentationml/2006/main">
  <p:tag name="KSO_WM_UNIT_TABLE_BEAUTIFY" val="smartTable{082ec243-1d44-47fe-9e4a-d8153ab99102}"/>
</p:tagLst>
</file>

<file path=ppt/tags/tag28.xml><?xml version="1.0" encoding="utf-8"?>
<p:tagLst xmlns:p="http://schemas.openxmlformats.org/presentationml/2006/main">
  <p:tag name="KSO_WM_UNIT_TABLE_BEAUTIFY" val="smartTable{93ad2d51-c389-4985-a844-3e3059465423}"/>
</p:tagLst>
</file>

<file path=ppt/tags/tag29.xml><?xml version="1.0" encoding="utf-8"?>
<p:tagLst xmlns:p="http://schemas.openxmlformats.org/presentationml/2006/main">
  <p:tag name="KSO_WM_UNIT_TABLE_BEAUTIFY" val="smartTable{34a5666e-d9c0-4b19-bb29-c3c52d5bf363}"/>
</p:tagLst>
</file>

<file path=ppt/tags/tag3.xml><?xml version="1.0" encoding="utf-8"?>
<p:tagLst xmlns:p="http://schemas.openxmlformats.org/presentationml/2006/main">
  <p:tag name="KSO_WM_UNIT_TABLE_BEAUTIFY" val="smartTable{d5bba2df-1130-4a24-9984-eeb550b26c24}"/>
</p:tagLst>
</file>

<file path=ppt/tags/tag30.xml><?xml version="1.0" encoding="utf-8"?>
<p:tagLst xmlns:p="http://schemas.openxmlformats.org/presentationml/2006/main">
  <p:tag name="KSO_WM_UNIT_TABLE_BEAUTIFY" val="smartTable{df60f44a-cde1-43b2-aec2-034cb134d0ff}"/>
</p:tagLst>
</file>

<file path=ppt/tags/tag31.xml><?xml version="1.0" encoding="utf-8"?>
<p:tagLst xmlns:p="http://schemas.openxmlformats.org/presentationml/2006/main">
  <p:tag name="KSO_WM_UNIT_TABLE_BEAUTIFY" val="smartTable{6e8ce16e-1f82-4ccc-84c8-2428b1fccdd4}"/>
</p:tagLst>
</file>

<file path=ppt/tags/tag32.xml><?xml version="1.0" encoding="utf-8"?>
<p:tagLst xmlns:p="http://schemas.openxmlformats.org/presentationml/2006/main">
  <p:tag name="KSO_WM_UNIT_TABLE_BEAUTIFY" val="smartTable{98a766e2-c0fb-4f03-ba7e-30db229cc8a4}"/>
</p:tagLst>
</file>

<file path=ppt/tags/tag33.xml><?xml version="1.0" encoding="utf-8"?>
<p:tagLst xmlns:p="http://schemas.openxmlformats.org/presentationml/2006/main">
  <p:tag name="KSO_WM_UNIT_TABLE_BEAUTIFY" val="smartTable{039c5465-889e-4bb9-9cc4-82c45a0a943d}"/>
</p:tagLst>
</file>

<file path=ppt/tags/tag34.xml><?xml version="1.0" encoding="utf-8"?>
<p:tagLst xmlns:p="http://schemas.openxmlformats.org/presentationml/2006/main">
  <p:tag name="KSO_WM_UNIT_TABLE_BEAUTIFY" val="smartTable{f5bf6c1f-94f6-40c9-80f6-ddc13901c4e2}"/>
</p:tagLst>
</file>

<file path=ppt/tags/tag35.xml><?xml version="1.0" encoding="utf-8"?>
<p:tagLst xmlns:p="http://schemas.openxmlformats.org/presentationml/2006/main">
  <p:tag name="KSO_WM_UNIT_TABLE_BEAUTIFY" val="smartTable{1ed1e52b-de4b-41e7-bc58-ae7750363f5d}"/>
</p:tagLst>
</file>

<file path=ppt/tags/tag36.xml><?xml version="1.0" encoding="utf-8"?>
<p:tagLst xmlns:p="http://schemas.openxmlformats.org/presentationml/2006/main">
  <p:tag name="KSO_WM_UNIT_TABLE_BEAUTIFY" val="smartTable{5aaa794a-2980-43c0-be29-355b520eb91a}"/>
</p:tagLst>
</file>

<file path=ppt/tags/tag37.xml><?xml version="1.0" encoding="utf-8"?>
<p:tagLst xmlns:p="http://schemas.openxmlformats.org/presentationml/2006/main">
  <p:tag name="KSO_WM_UNIT_TABLE_BEAUTIFY" val="smartTable{bbca81cc-064a-4092-b974-5ad7c14babf0}"/>
  <p:tag name="TABLE_ENDDRAG_ORIGIN_RECT" val="698*533"/>
  <p:tag name="TABLE_ENDDRAG_RECT" val="12*-2*698*533"/>
</p:tagLst>
</file>

<file path=ppt/tags/tag4.xml><?xml version="1.0" encoding="utf-8"?>
<p:tagLst xmlns:p="http://schemas.openxmlformats.org/presentationml/2006/main">
  <p:tag name="KSO_WM_UNIT_TABLE_BEAUTIFY" val="smartTable{f46f10f9-d888-4b41-8009-f1c94d284ebf}"/>
</p:tagLst>
</file>

<file path=ppt/tags/tag5.xml><?xml version="1.0" encoding="utf-8"?>
<p:tagLst xmlns:p="http://schemas.openxmlformats.org/presentationml/2006/main">
  <p:tag name="KSO_WM_UNIT_TABLE_BEAUTIFY" val="smartTable{22c6a386-b22c-40b7-af1c-8122c46c6c8c}"/>
</p:tagLst>
</file>

<file path=ppt/tags/tag6.xml><?xml version="1.0" encoding="utf-8"?>
<p:tagLst xmlns:p="http://schemas.openxmlformats.org/presentationml/2006/main">
  <p:tag name="KSO_WM_UNIT_TABLE_BEAUTIFY" val="smartTable{f59596ec-ff54-4a2e-bf24-bdea0d97b368}"/>
</p:tagLst>
</file>

<file path=ppt/tags/tag7.xml><?xml version="1.0" encoding="utf-8"?>
<p:tagLst xmlns:p="http://schemas.openxmlformats.org/presentationml/2006/main">
  <p:tag name="KSO_WM_UNIT_TABLE_BEAUTIFY" val="smartTable{43ec21b5-a925-421b-a74b-de51f47764e8}"/>
</p:tagLst>
</file>

<file path=ppt/tags/tag8.xml><?xml version="1.0" encoding="utf-8"?>
<p:tagLst xmlns:p="http://schemas.openxmlformats.org/presentationml/2006/main">
  <p:tag name="KSO_WM_UNIT_TABLE_BEAUTIFY" val="smartTable{95ab64a7-d6cd-4e0f-bf1c-aebd79ac7990}"/>
</p:tagLst>
</file>

<file path=ppt/tags/tag9.xml><?xml version="1.0" encoding="utf-8"?>
<p:tagLst xmlns:p="http://schemas.openxmlformats.org/presentationml/2006/main">
  <p:tag name="KSO_WM_UNIT_TABLE_BEAUTIFY" val="smartTable{36be2dee-3bfe-4acb-9d4c-5ea83927b5ac}"/>
</p:tagLst>
</file>

<file path=ppt/theme/theme1.xml><?xml version="1.0" encoding="utf-8"?>
<a:theme xmlns:a="http://schemas.openxmlformats.org/drawingml/2006/main" name="KPIII">
  <a:themeElements>
    <a:clrScheme name="KPII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PIII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KPII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I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II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II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II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II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II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9290</Words>
  <Application>WPS 演示</Application>
  <PresentationFormat>全屏显示(4:3)</PresentationFormat>
  <Paragraphs>2715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Arial Black</vt:lpstr>
      <vt:lpstr>Arial Unicode MS</vt:lpstr>
      <vt:lpstr>微软雅黑</vt:lpstr>
      <vt:lpstr>KPIII</vt:lpstr>
      <vt:lpstr>HK Cross Ocean Technology Ltd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E&amp;E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aa</dc:creator>
  <cp:lastModifiedBy>一二</cp:lastModifiedBy>
  <cp:revision>600</cp:revision>
  <dcterms:created xsi:type="dcterms:W3CDTF">2002-02-03T03:00:00Z</dcterms:created>
  <dcterms:modified xsi:type="dcterms:W3CDTF">2021-10-20T10:20:22Z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91BAC5B05687420494F42DA68FDAC002</vt:lpwstr>
  </property>
</Properties>
</file>